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940" r:id="rId1"/>
  </p:sldMasterIdLst>
  <p:notesMasterIdLst>
    <p:notesMasterId r:id="rId14"/>
  </p:notesMasterIdLst>
  <p:handoutMasterIdLst>
    <p:handoutMasterId r:id="rId15"/>
  </p:handoutMasterIdLst>
  <p:sldIdLst>
    <p:sldId id="3162" r:id="rId2"/>
    <p:sldId id="3124" r:id="rId3"/>
    <p:sldId id="3171" r:id="rId4"/>
    <p:sldId id="3170" r:id="rId5"/>
    <p:sldId id="3125" r:id="rId6"/>
    <p:sldId id="3167" r:id="rId7"/>
    <p:sldId id="3168" r:id="rId8"/>
    <p:sldId id="3169" r:id="rId9"/>
    <p:sldId id="3174" r:id="rId10"/>
    <p:sldId id="3173" r:id="rId11"/>
    <p:sldId id="3172" r:id="rId12"/>
    <p:sldId id="3166" r:id="rId13"/>
  </p:sldIdLst>
  <p:sldSz cx="12858750" cy="7232650"/>
  <p:notesSz cx="6858000" cy="9144000"/>
  <p:embeddedFontLst>
    <p:embeddedFont>
      <p:font typeface="黑体" panose="02010609060101010101" pitchFamily="49" charset="-122"/>
      <p:regular r:id="rId16"/>
    </p:embeddedFont>
    <p:embeddedFont>
      <p:font typeface="微软雅黑" panose="020B0503020204020204" pitchFamily="34" charset="-122"/>
      <p:regular r:id="rId17"/>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custDataLst>
    <p:tags r:id="rId2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369"/>
    <a:srgbClr val="006600"/>
    <a:srgbClr val="0F6FC6"/>
    <a:srgbClr val="F94D4D"/>
    <a:srgbClr val="1A8CE1"/>
    <a:srgbClr val="FFFFFF"/>
    <a:srgbClr val="A78357"/>
    <a:srgbClr val="28C7D4"/>
    <a:srgbClr val="FEFEFE"/>
    <a:srgbClr val="8F1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58" autoAdjust="0"/>
    <p:restoredTop sz="92986" autoAdjust="0"/>
  </p:normalViewPr>
  <p:slideViewPr>
    <p:cSldViewPr>
      <p:cViewPr varScale="1">
        <p:scale>
          <a:sx n="108" d="100"/>
          <a:sy n="108" d="100"/>
        </p:scale>
        <p:origin x="636" y="114"/>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2021/12/8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2021/12/8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058DE2-74AF-4D07-BDC1-29FF74FBF8F3}" type="slidenum">
              <a:rPr lang="zh-CN" altLang="en-US" smtClean="0"/>
              <a:pPr/>
              <a:t>1</a:t>
            </a:fld>
            <a:endParaRPr lang="zh-CN" altLang="en-US"/>
          </a:p>
        </p:txBody>
      </p:sp>
    </p:spTree>
    <p:extLst>
      <p:ext uri="{BB962C8B-B14F-4D97-AF65-F5344CB8AC3E}">
        <p14:creationId xmlns:p14="http://schemas.microsoft.com/office/powerpoint/2010/main" val="1393483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10</a:t>
            </a:fld>
            <a:endParaRPr lang="zh-CN" altLang="en-US"/>
          </a:p>
        </p:txBody>
      </p:sp>
    </p:spTree>
    <p:extLst>
      <p:ext uri="{BB962C8B-B14F-4D97-AF65-F5344CB8AC3E}">
        <p14:creationId xmlns:p14="http://schemas.microsoft.com/office/powerpoint/2010/main" val="474123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11</a:t>
            </a:fld>
            <a:endParaRPr lang="zh-CN" altLang="en-US"/>
          </a:p>
        </p:txBody>
      </p:sp>
    </p:spTree>
    <p:extLst>
      <p:ext uri="{BB962C8B-B14F-4D97-AF65-F5344CB8AC3E}">
        <p14:creationId xmlns:p14="http://schemas.microsoft.com/office/powerpoint/2010/main" val="474123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327051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2</a:t>
            </a:fld>
            <a:endParaRPr lang="zh-CN" altLang="en-US"/>
          </a:p>
        </p:txBody>
      </p:sp>
    </p:spTree>
    <p:extLst>
      <p:ext uri="{BB962C8B-B14F-4D97-AF65-F5344CB8AC3E}">
        <p14:creationId xmlns:p14="http://schemas.microsoft.com/office/powerpoint/2010/main" val="1000427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a:t>
            </a:fld>
            <a:endParaRPr lang="zh-CN" altLang="en-US"/>
          </a:p>
        </p:txBody>
      </p:sp>
    </p:spTree>
    <p:extLst>
      <p:ext uri="{BB962C8B-B14F-4D97-AF65-F5344CB8AC3E}">
        <p14:creationId xmlns:p14="http://schemas.microsoft.com/office/powerpoint/2010/main" val="1000427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4</a:t>
            </a:fld>
            <a:endParaRPr lang="zh-CN" altLang="en-US"/>
          </a:p>
        </p:txBody>
      </p:sp>
    </p:spTree>
    <p:extLst>
      <p:ext uri="{BB962C8B-B14F-4D97-AF65-F5344CB8AC3E}">
        <p14:creationId xmlns:p14="http://schemas.microsoft.com/office/powerpoint/2010/main" val="100042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a:t>
            </a:fld>
            <a:endParaRPr lang="zh-CN" altLang="en-US"/>
          </a:p>
        </p:txBody>
      </p:sp>
    </p:spTree>
    <p:extLst>
      <p:ext uri="{BB962C8B-B14F-4D97-AF65-F5344CB8AC3E}">
        <p14:creationId xmlns:p14="http://schemas.microsoft.com/office/powerpoint/2010/main" val="474123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6</a:t>
            </a:fld>
            <a:endParaRPr lang="zh-CN" altLang="en-US"/>
          </a:p>
        </p:txBody>
      </p:sp>
    </p:spTree>
    <p:extLst>
      <p:ext uri="{BB962C8B-B14F-4D97-AF65-F5344CB8AC3E}">
        <p14:creationId xmlns:p14="http://schemas.microsoft.com/office/powerpoint/2010/main" val="474123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7</a:t>
            </a:fld>
            <a:endParaRPr lang="zh-CN" altLang="en-US"/>
          </a:p>
        </p:txBody>
      </p:sp>
    </p:spTree>
    <p:extLst>
      <p:ext uri="{BB962C8B-B14F-4D97-AF65-F5344CB8AC3E}">
        <p14:creationId xmlns:p14="http://schemas.microsoft.com/office/powerpoint/2010/main" val="474123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8</a:t>
            </a:fld>
            <a:endParaRPr lang="zh-CN" altLang="en-US"/>
          </a:p>
        </p:txBody>
      </p:sp>
    </p:spTree>
    <p:extLst>
      <p:ext uri="{BB962C8B-B14F-4D97-AF65-F5344CB8AC3E}">
        <p14:creationId xmlns:p14="http://schemas.microsoft.com/office/powerpoint/2010/main" val="474123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9</a:t>
            </a:fld>
            <a:endParaRPr lang="zh-CN" altLang="en-US"/>
          </a:p>
        </p:txBody>
      </p:sp>
    </p:spTree>
    <p:extLst>
      <p:ext uri="{BB962C8B-B14F-4D97-AF65-F5344CB8AC3E}">
        <p14:creationId xmlns:p14="http://schemas.microsoft.com/office/powerpoint/2010/main" val="47412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045466"/>
      </p:ext>
    </p:extLst>
  </p:cSld>
  <p:clrMapOvr>
    <a:masterClrMapping/>
  </p:clrMapOvr>
  <p:transition spd="slow" advClick="0" advTm="6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688D9A3C-EDB8-47A7-A89F-8B39791795A3}" type="datetimeFigureOut">
              <a:rPr lang="zh-CN" altLang="en-US" smtClean="0"/>
              <a:pPr/>
              <a:t>2021/12/8</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7C07C4AA-064A-47A7-A070-FE09BE2412E6}" type="slidenum">
              <a:rPr lang="zh-CN" altLang="en-US" smtClean="0"/>
              <a:pPr/>
              <a:t>‹#›</a:t>
            </a:fld>
            <a:endParaRPr lang="zh-CN" altLang="en-US"/>
          </a:p>
        </p:txBody>
      </p:sp>
    </p:spTree>
    <p:extLst>
      <p:ext uri="{BB962C8B-B14F-4D97-AF65-F5344CB8AC3E}">
        <p14:creationId xmlns:p14="http://schemas.microsoft.com/office/powerpoint/2010/main" val="1974102065"/>
      </p:ext>
    </p:extLst>
  </p:cSld>
  <p:clrMapOvr>
    <a:masterClrMapping/>
  </p:clrMapOvr>
  <p:transition spd="slow" advClick="0" advTm="6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bg>
      <p:bgRef idx="1001">
        <a:schemeClr val="bg1"/>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928813" y="4098502"/>
            <a:ext cx="9001125" cy="1848344"/>
          </a:xfrm>
          <a:prstGeom prst="rect">
            <a:avLst/>
          </a:prstGeom>
        </p:spPr>
        <p:txBody>
          <a:bodyPr/>
          <a:lstStyle>
            <a:lvl1pPr marL="0" indent="0" algn="ctr">
              <a:buNone/>
              <a:defRPr>
                <a:solidFill>
                  <a:schemeClr val="tx1">
                    <a:tint val="75000"/>
                  </a:schemeClr>
                </a:solidFill>
              </a:defRPr>
            </a:lvl1pPr>
            <a:lvl2pPr marL="642656" indent="0" algn="ctr">
              <a:buNone/>
              <a:defRPr>
                <a:solidFill>
                  <a:schemeClr val="tx1">
                    <a:tint val="75000"/>
                  </a:schemeClr>
                </a:solidFill>
              </a:defRPr>
            </a:lvl2pPr>
            <a:lvl3pPr marL="1285309" indent="0" algn="ctr">
              <a:buNone/>
              <a:defRPr>
                <a:solidFill>
                  <a:schemeClr val="tx1">
                    <a:tint val="75000"/>
                  </a:schemeClr>
                </a:solidFill>
              </a:defRPr>
            </a:lvl3pPr>
            <a:lvl4pPr marL="1927964" indent="0" algn="ctr">
              <a:buNone/>
              <a:defRPr>
                <a:solidFill>
                  <a:schemeClr val="tx1">
                    <a:tint val="75000"/>
                  </a:schemeClr>
                </a:solidFill>
              </a:defRPr>
            </a:lvl4pPr>
            <a:lvl5pPr marL="2570621" indent="0" algn="ctr">
              <a:buNone/>
              <a:defRPr>
                <a:solidFill>
                  <a:schemeClr val="tx1">
                    <a:tint val="75000"/>
                  </a:schemeClr>
                </a:solidFill>
              </a:defRPr>
            </a:lvl5pPr>
            <a:lvl6pPr marL="3213275" indent="0" algn="ctr">
              <a:buNone/>
              <a:defRPr>
                <a:solidFill>
                  <a:schemeClr val="tx1">
                    <a:tint val="75000"/>
                  </a:schemeClr>
                </a:solidFill>
              </a:defRPr>
            </a:lvl6pPr>
            <a:lvl7pPr marL="3855930" indent="0" algn="ctr">
              <a:buNone/>
              <a:defRPr>
                <a:solidFill>
                  <a:schemeClr val="tx1">
                    <a:tint val="75000"/>
                  </a:schemeClr>
                </a:solidFill>
              </a:defRPr>
            </a:lvl7pPr>
            <a:lvl8pPr marL="4498585" indent="0" algn="ctr">
              <a:buNone/>
              <a:defRPr>
                <a:solidFill>
                  <a:schemeClr val="tx1">
                    <a:tint val="75000"/>
                  </a:schemeClr>
                </a:solidFill>
              </a:defRPr>
            </a:lvl8pPr>
            <a:lvl9pPr marL="514124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8B4E67A1-5C53-42BD-AB2C-709FEF61F269}" type="datetimeFigureOut">
              <a:rPr lang="zh-CN" altLang="en-US"/>
              <a:pPr>
                <a:defRPr/>
              </a:pPr>
              <a:t>2021/12/8</a:t>
            </a:fld>
            <a:endParaRPr lang="zh-CN" altLang="en-US"/>
          </a:p>
        </p:txBody>
      </p:sp>
      <p:sp>
        <p:nvSpPr>
          <p:cNvPr id="5"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5A80EFF5-4C64-44AF-903C-4654B01C43E2}" type="slidenum">
              <a:rPr lang="zh-CN" altLang="en-US"/>
              <a:pPr/>
              <a:t>‹#›</a:t>
            </a:fld>
            <a:endParaRPr lang="zh-CN" altLang="en-US"/>
          </a:p>
        </p:txBody>
      </p:sp>
    </p:spTree>
    <p:extLst>
      <p:ext uri="{BB962C8B-B14F-4D97-AF65-F5344CB8AC3E}">
        <p14:creationId xmlns:p14="http://schemas.microsoft.com/office/powerpoint/2010/main" val="182177256"/>
      </p:ext>
    </p:extLst>
  </p:cSld>
  <p:clrMapOvr>
    <a:overrideClrMapping bg1="lt1" tx1="dk1" bg2="lt2" tx2="dk2" accent1="accent1" accent2="accent2" accent3="accent3" accent4="accent4" accent5="accent5" accent6="accent6" hlink="hlink" folHlink="folHlink"/>
  </p:clrMapOvr>
  <p:transition spd="slow" advClick="0" advTm="6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2021/12/8</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60" r:id="rId1"/>
    <p:sldLayoutId id="2147483962" r:id="rId2"/>
    <p:sldLayoutId id="2147483965" r:id="rId3"/>
  </p:sldLayoutIdLst>
  <p:transition spd="slow" advClick="0" advTm="6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audio" Target="file:///C:\Users\WM-3\Desktop\&#32463;&#20856;&#38050;&#29748;&#26354;%20-%20&#20986;&#22467;&#21450;&#35760;%20-%20&#39532;&#20811;&#35199;&#22982;.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8.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8.pn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fengmian.jpg"/>
          <p:cNvPicPr>
            <a:picLocks noChangeAspect="1"/>
          </p:cNvPicPr>
          <p:nvPr/>
        </p:nvPicPr>
        <p:blipFill>
          <a:blip r:embed="rId4"/>
          <a:stretch>
            <a:fillRect/>
          </a:stretch>
        </p:blipFill>
        <p:spPr>
          <a:xfrm>
            <a:off x="23494" y="0"/>
            <a:ext cx="12811762" cy="7232650"/>
          </a:xfrm>
          <a:prstGeom prst="rect">
            <a:avLst/>
          </a:prstGeom>
        </p:spPr>
      </p:pic>
      <p:sp>
        <p:nvSpPr>
          <p:cNvPr id="21" name="矩形 20"/>
          <p:cNvSpPr/>
          <p:nvPr/>
        </p:nvSpPr>
        <p:spPr>
          <a:xfrm>
            <a:off x="0" y="0"/>
            <a:ext cx="5852235" cy="7259807"/>
          </a:xfrm>
          <a:custGeom>
            <a:avLst/>
            <a:gdLst/>
            <a:ahLst/>
            <a:cxnLst/>
            <a:rect l="l" t="t" r="r" b="b"/>
            <a:pathLst>
              <a:path w="4958866" h="5163450">
                <a:moveTo>
                  <a:pt x="0" y="0"/>
                </a:moveTo>
                <a:lnTo>
                  <a:pt x="755577" y="0"/>
                </a:lnTo>
                <a:lnTo>
                  <a:pt x="899592" y="0"/>
                </a:lnTo>
                <a:lnTo>
                  <a:pt x="1508303" y="0"/>
                </a:lnTo>
                <a:lnTo>
                  <a:pt x="3955209" y="0"/>
                </a:lnTo>
                <a:lnTo>
                  <a:pt x="4206139" y="0"/>
                </a:lnTo>
                <a:cubicBezTo>
                  <a:pt x="4666577" y="617385"/>
                  <a:pt x="4958866" y="1544845"/>
                  <a:pt x="4958866" y="2581725"/>
                </a:cubicBezTo>
                <a:cubicBezTo>
                  <a:pt x="4958866" y="3614989"/>
                  <a:pt x="4668612" y="4539595"/>
                  <a:pt x="4210704" y="5156800"/>
                </a:cubicBezTo>
                <a:lnTo>
                  <a:pt x="3955209" y="5156800"/>
                </a:lnTo>
                <a:lnTo>
                  <a:pt x="3955209" y="5163450"/>
                </a:lnTo>
                <a:lnTo>
                  <a:pt x="755577" y="5163450"/>
                </a:lnTo>
                <a:lnTo>
                  <a:pt x="755577" y="5156800"/>
                </a:lnTo>
                <a:lnTo>
                  <a:pt x="0" y="5156800"/>
                </a:lnTo>
                <a:close/>
              </a:path>
            </a:pathLst>
          </a:custGeom>
          <a:solidFill>
            <a:srgbClr val="00B36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928648" y="4187829"/>
            <a:ext cx="4233901" cy="1366528"/>
          </a:xfrm>
          <a:prstGeom prst="rect">
            <a:avLst/>
          </a:prstGeom>
          <a:solidFill>
            <a:schemeClr val="bg1">
              <a:alpha val="70000"/>
            </a:schemeClr>
          </a:solidFill>
          <a:ln>
            <a:noFill/>
          </a:ln>
        </p:spPr>
        <p:txBody>
          <a:bodyPr wrap="square" lIns="0" tIns="0" rIns="0" bIns="0">
            <a:spAutoFit/>
          </a:bodyPr>
          <a:lstStyle/>
          <a:p>
            <a:pPr algn="ctr">
              <a:lnSpc>
                <a:spcPct val="120000"/>
              </a:lnSpc>
            </a:pPr>
            <a:r>
              <a:rPr lang="zh-CN" altLang="en-US" sz="5000" b="1" i="1" cap="all" dirty="0">
                <a:solidFill>
                  <a:srgbClr val="006600"/>
                </a:solidFill>
                <a:latin typeface="微软雅黑" pitchFamily="34" charset="-122"/>
                <a:ea typeface="微软雅黑" pitchFamily="34" charset="-122"/>
                <a:cs typeface="+mn-ea"/>
                <a:sym typeface="+mn-lt"/>
              </a:rPr>
              <a:t>公 司 简 介</a:t>
            </a:r>
            <a:r>
              <a:rPr lang="en-US" altLang="zh-CN" sz="2400" b="1" i="1" cap="all" dirty="0">
                <a:solidFill>
                  <a:srgbClr val="006600"/>
                </a:solidFill>
                <a:latin typeface="微软雅黑" pitchFamily="34" charset="-122"/>
                <a:ea typeface="微软雅黑" pitchFamily="34" charset="-122"/>
                <a:cs typeface="+mn-ea"/>
                <a:sym typeface="+mn-lt"/>
              </a:rPr>
              <a:t>Company profile</a:t>
            </a:r>
            <a:endParaRPr lang="zh-CN" altLang="en-US" sz="2400" b="1" i="1" cap="all" dirty="0">
              <a:solidFill>
                <a:srgbClr val="006600"/>
              </a:solidFill>
              <a:latin typeface="微软雅黑" pitchFamily="34" charset="-122"/>
              <a:ea typeface="微软雅黑" pitchFamily="34" charset="-122"/>
              <a:cs typeface="+mn-ea"/>
              <a:sym typeface="+mn-lt"/>
            </a:endParaRPr>
          </a:p>
        </p:txBody>
      </p:sp>
      <p:sp>
        <p:nvSpPr>
          <p:cNvPr id="8" name="TextBox 148"/>
          <p:cNvSpPr txBox="1"/>
          <p:nvPr/>
        </p:nvSpPr>
        <p:spPr>
          <a:xfrm>
            <a:off x="428583" y="2929102"/>
            <a:ext cx="5240947" cy="941796"/>
          </a:xfrm>
          <a:prstGeom prst="rect">
            <a:avLst/>
          </a:prstGeom>
          <a:noFill/>
          <a:effectLst>
            <a:outerShdw blurRad="152400" dir="5400000" rotWithShape="0">
              <a:prstClr val="black">
                <a:alpha val="95000"/>
              </a:prstClr>
            </a:outerShdw>
          </a:effectLst>
        </p:spPr>
        <p:txBody>
          <a:bodyPr wrap="square" rtlCol="0">
            <a:spAutoFit/>
          </a:bodyPr>
          <a:lstStyle/>
          <a:p>
            <a:pPr algn="ctr" latinLnBrk="1">
              <a:lnSpc>
                <a:spcPct val="120000"/>
              </a:lnSpc>
              <a:defRPr/>
            </a:pPr>
            <a:r>
              <a:rPr kumimoji="1" lang="zh-CN" altLang="en-US" sz="2800" dirty="0">
                <a:solidFill>
                  <a:schemeClr val="bg1"/>
                </a:solidFill>
                <a:latin typeface="微软雅黑" pitchFamily="34" charset="-122"/>
                <a:ea typeface="微软雅黑" pitchFamily="34" charset="-122"/>
                <a:cs typeface="+mn-ea"/>
                <a:sym typeface="Arial" panose="020B0604020202020204" pitchFamily="34" charset="0"/>
              </a:rPr>
              <a:t>福州福善风动设备有限公司</a:t>
            </a:r>
            <a:endParaRPr kumimoji="1" lang="en-US" altLang="zh-CN" sz="2800" dirty="0">
              <a:solidFill>
                <a:schemeClr val="bg1"/>
              </a:solidFill>
              <a:latin typeface="微软雅黑" pitchFamily="34" charset="-122"/>
              <a:ea typeface="微软雅黑" pitchFamily="34" charset="-122"/>
              <a:cs typeface="+mn-ea"/>
              <a:sym typeface="Arial" panose="020B0604020202020204" pitchFamily="34" charset="0"/>
            </a:endParaRPr>
          </a:p>
          <a:p>
            <a:pPr algn="ctr" latinLnBrk="1">
              <a:lnSpc>
                <a:spcPct val="120000"/>
              </a:lnSpc>
              <a:defRPr/>
            </a:pPr>
            <a:r>
              <a:rPr kumimoji="1" lang="en-US" altLang="ko-KR" sz="1700" dirty="0">
                <a:solidFill>
                  <a:schemeClr val="bg1"/>
                </a:solidFill>
                <a:latin typeface="微软雅黑" pitchFamily="34" charset="-122"/>
                <a:ea typeface="微软雅黑" pitchFamily="34" charset="-122"/>
                <a:cs typeface="+mn-ea"/>
                <a:sym typeface="Arial" panose="020B0604020202020204" pitchFamily="34" charset="0"/>
              </a:rPr>
              <a:t>FUZHOU FUSHAN PNEUMATIC CO.,LTD.</a:t>
            </a:r>
          </a:p>
        </p:txBody>
      </p:sp>
      <p:pic>
        <p:nvPicPr>
          <p:cNvPr id="10" name="图片 9" descr="GREENlogo-02.png"/>
          <p:cNvPicPr>
            <a:picLocks noChangeAspect="1"/>
          </p:cNvPicPr>
          <p:nvPr/>
        </p:nvPicPr>
        <p:blipFill>
          <a:blip r:embed="rId5"/>
          <a:stretch>
            <a:fillRect/>
          </a:stretch>
        </p:blipFill>
        <p:spPr>
          <a:xfrm>
            <a:off x="1857343" y="1973251"/>
            <a:ext cx="2641880" cy="1027398"/>
          </a:xfrm>
          <a:prstGeom prst="rect">
            <a:avLst/>
          </a:prstGeom>
          <a:effectLst>
            <a:outerShdw blurRad="152400" dir="5400000" sx="99000" sy="99000" rotWithShape="0">
              <a:prstClr val="black">
                <a:alpha val="95000"/>
              </a:prstClr>
            </a:outerShdw>
          </a:effectLst>
        </p:spPr>
      </p:pic>
      <p:pic>
        <p:nvPicPr>
          <p:cNvPr id="11" name="经典钢琴曲 - 出埃及记 - 马克西姆.mp3">
            <a:hlinkClick r:id="" action="ppaction://media"/>
          </p:cNvPr>
          <p:cNvPicPr>
            <a:picLocks noRot="1" noChangeAspect="1"/>
          </p:cNvPicPr>
          <p:nvPr>
            <a:audioFile r:link="rId1"/>
          </p:nvPr>
        </p:nvPicPr>
        <p:blipFill>
          <a:blip r:embed="rId6"/>
          <a:stretch>
            <a:fillRect/>
          </a:stretch>
        </p:blipFill>
        <p:spPr>
          <a:xfrm>
            <a:off x="6276975" y="3463925"/>
            <a:ext cx="304800" cy="304800"/>
          </a:xfrm>
          <a:prstGeom prst="rect">
            <a:avLst/>
          </a:prstGeom>
        </p:spPr>
      </p:pic>
      <p:pic>
        <p:nvPicPr>
          <p:cNvPr id="13" name="经典钢琴曲 - 出埃及记 - 马克西姆.mp3">
            <a:hlinkClick r:id="" action="ppaction://media"/>
          </p:cNvPr>
          <p:cNvPicPr>
            <a:picLocks noRot="1" noChangeAspect="1"/>
          </p:cNvPicPr>
          <p:nvPr>
            <a:audioFile r:link="rId1"/>
          </p:nvPr>
        </p:nvPicPr>
        <p:blipFill>
          <a:blip r:embed="rId7"/>
          <a:stretch>
            <a:fillRect/>
          </a:stretch>
        </p:blipFill>
        <p:spPr>
          <a:xfrm>
            <a:off x="6276975" y="3463925"/>
            <a:ext cx="304800" cy="304800"/>
          </a:xfrm>
          <a:prstGeom prst="rect">
            <a:avLst/>
          </a:prstGeom>
        </p:spPr>
      </p:pic>
    </p:spTree>
    <p:extLst>
      <p:ext uri="{BB962C8B-B14F-4D97-AF65-F5344CB8AC3E}">
        <p14:creationId xmlns:p14="http://schemas.microsoft.com/office/powerpoint/2010/main" val="4072040723"/>
      </p:ext>
    </p:extLst>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childTnLst>
                                </p:cTn>
                              </p:par>
                            </p:childTnLst>
                          </p:cTn>
                        </p:par>
                        <p:par>
                          <p:cTn id="24" fill="hold">
                            <p:stCondLst>
                              <p:cond delay="2500"/>
                            </p:stCondLst>
                            <p:childTnLst>
                              <p:par>
                                <p:cTn id="25" presetID="26" presetClass="emph" presetSubtype="0" fill="hold" grpId="1" nodeType="afterEffect">
                                  <p:stCondLst>
                                    <p:cond delay="0"/>
                                  </p:stCondLst>
                                  <p:childTnLst>
                                    <p:animEffect transition="out" filter="fade">
                                      <p:cBhvr>
                                        <p:cTn id="26" dur="1000" tmFilter="0, 0; .2, .5; .8, .5; 1, 0"/>
                                        <p:tgtEl>
                                          <p:spTgt spid="8"/>
                                        </p:tgtEl>
                                      </p:cBhvr>
                                    </p:animEffect>
                                    <p:animScale>
                                      <p:cBhvr>
                                        <p:cTn id="27" dur="500" autoRev="1" fill="hold"/>
                                        <p:tgtEl>
                                          <p:spTgt spid="8"/>
                                        </p:tgtEl>
                                      </p:cBhvr>
                                      <p:by x="105000" y="105000"/>
                                    </p:animScale>
                                  </p:childTnLst>
                                </p:cTn>
                              </p:par>
                            </p:childTnLst>
                          </p:cTn>
                        </p:par>
                        <p:par>
                          <p:cTn id="28" fill="hold">
                            <p:stCondLst>
                              <p:cond delay="3500"/>
                            </p:stCondLst>
                            <p:childTnLst>
                              <p:par>
                                <p:cTn id="29" presetID="2" presetClass="entr" presetSubtype="2" fill="hold" grpId="0" nodeType="afterEffect">
                                  <p:stCondLst>
                                    <p:cond delay="0"/>
                                  </p:stCondLst>
                                  <p:iterate type="lt">
                                    <p:tmPct val="11429"/>
                                  </p:iterate>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1+#ppt_w/2"/>
                                          </p:val>
                                        </p:tav>
                                        <p:tav tm="100000">
                                          <p:val>
                                            <p:strVal val="#ppt_x"/>
                                          </p:val>
                                        </p:tav>
                                      </p:tavLst>
                                    </p:anim>
                                    <p:anim calcmode="lin" valueType="num">
                                      <p:cBhvr additive="base">
                                        <p:cTn id="32"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numSld="999" showWhenStopped="0">
                <p:cTn id="34" repeatCount="indefinite" fill="hold" display="0">
                  <p:stCondLst>
                    <p:cond delay="indefinite"/>
                  </p:stCondLst>
                  <p:endCondLst>
                    <p:cond evt="onPrev" delay="0">
                      <p:tgtEl>
                        <p:sldTgt/>
                      </p:tgtEl>
                    </p:cond>
                    <p:cond evt="onStopAudio" delay="0">
                      <p:tgtEl>
                        <p:sldTgt/>
                      </p:tgtEl>
                    </p:cond>
                  </p:endCondLst>
                </p:cTn>
                <p:tgtEl>
                  <p:spTgt spid="13"/>
                </p:tgtEl>
              </p:cMediaNode>
            </p:audio>
          </p:childTnLst>
        </p:cTn>
      </p:par>
    </p:tnLst>
    <p:bldLst>
      <p:bldP spid="21" grpId="0" animBg="1"/>
      <p:bldP spid="29" grpId="0" animBg="1"/>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2015121160361805.JPG"/>
          <p:cNvPicPr>
            <a:picLocks noChangeAspect="1"/>
          </p:cNvPicPr>
          <p:nvPr/>
        </p:nvPicPr>
        <p:blipFill>
          <a:blip r:embed="rId3"/>
          <a:stretch>
            <a:fillRect/>
          </a:stretch>
        </p:blipFill>
        <p:spPr>
          <a:xfrm>
            <a:off x="0" y="824172"/>
            <a:ext cx="8001011" cy="4500569"/>
          </a:xfrm>
          <a:prstGeom prst="rect">
            <a:avLst/>
          </a:prstGeom>
        </p:spPr>
      </p:pic>
      <p:pic>
        <p:nvPicPr>
          <p:cNvPr id="84" name="图片 83" descr="81bOOOPICbc_1024.png"/>
          <p:cNvPicPr>
            <a:picLocks noChangeAspect="1"/>
          </p:cNvPicPr>
          <p:nvPr/>
        </p:nvPicPr>
        <p:blipFill>
          <a:blip r:embed="rId4"/>
          <a:stretch>
            <a:fillRect/>
          </a:stretch>
        </p:blipFill>
        <p:spPr>
          <a:xfrm>
            <a:off x="7696394" y="1297225"/>
            <a:ext cx="5162356" cy="3786214"/>
          </a:xfrm>
          <a:prstGeom prst="rect">
            <a:avLst/>
          </a:prstGeom>
        </p:spPr>
      </p:pic>
      <p:sp>
        <p:nvSpPr>
          <p:cNvPr id="16" name="Content Placeholder 2"/>
          <p:cNvSpPr txBox="1">
            <a:spLocks/>
          </p:cNvSpPr>
          <p:nvPr/>
        </p:nvSpPr>
        <p:spPr>
          <a:xfrm>
            <a:off x="2143095" y="187301"/>
            <a:ext cx="2071702" cy="439420"/>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rPr>
              <a:t>公司销售介绍</a:t>
            </a:r>
            <a:endParaRPr 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8" name="图片 37" descr="GREENlogo-01.png"/>
          <p:cNvPicPr>
            <a:picLocks noChangeAspect="1"/>
          </p:cNvPicPr>
          <p:nvPr/>
        </p:nvPicPr>
        <p:blipFill>
          <a:blip r:embed="rId5"/>
          <a:stretch>
            <a:fillRect/>
          </a:stretch>
        </p:blipFill>
        <p:spPr>
          <a:xfrm>
            <a:off x="142831" y="187301"/>
            <a:ext cx="1512905" cy="529790"/>
          </a:xfrm>
          <a:prstGeom prst="rect">
            <a:avLst/>
          </a:prstGeom>
        </p:spPr>
      </p:pic>
      <p:sp>
        <p:nvSpPr>
          <p:cNvPr id="39" name="矩形 38"/>
          <p:cNvSpPr/>
          <p:nvPr/>
        </p:nvSpPr>
        <p:spPr>
          <a:xfrm>
            <a:off x="0" y="687366"/>
            <a:ext cx="4286235" cy="36000"/>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161096" y="2847980"/>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857871" y="3116259"/>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6500813" y="2544755"/>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286499" y="2544755"/>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6357937" y="3830639"/>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500285" y="4044953"/>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214533" y="4187829"/>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2071657" y="2401879"/>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1142963" y="2544755"/>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1214401" y="2259003"/>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2143095" y="2259003"/>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1357277" y="2473317"/>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071921" y="4116391"/>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571987" y="3044821"/>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3571855" y="2187565"/>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3714731" y="2259003"/>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3857607" y="2259003"/>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3929045" y="2401879"/>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4857739" y="2044689"/>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000483" y="1973251"/>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4000483" y="2330441"/>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4286235" y="2187565"/>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5786433" y="3330573"/>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1857343" y="2616193"/>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1643029" y="2544755"/>
            <a:ext cx="53965" cy="539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五角星 82"/>
          <p:cNvSpPr/>
          <p:nvPr/>
        </p:nvSpPr>
        <p:spPr>
          <a:xfrm>
            <a:off x="6000747" y="2759069"/>
            <a:ext cx="142876" cy="142876"/>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4" name="组合 283"/>
          <p:cNvGrpSpPr/>
          <p:nvPr/>
        </p:nvGrpSpPr>
        <p:grpSpPr>
          <a:xfrm>
            <a:off x="9229006" y="1824303"/>
            <a:ext cx="3228015" cy="2617488"/>
            <a:chOff x="1675443" y="3973514"/>
            <a:chExt cx="3228015" cy="2617488"/>
          </a:xfrm>
        </p:grpSpPr>
        <p:cxnSp>
          <p:nvCxnSpPr>
            <p:cNvPr id="87" name="直接连接符 86"/>
            <p:cNvCxnSpPr>
              <a:stCxn id="89" idx="7"/>
              <a:endCxn id="225" idx="1"/>
            </p:cNvCxnSpPr>
            <p:nvPr/>
          </p:nvCxnSpPr>
          <p:spPr>
            <a:xfrm rot="5400000" flipH="1" flipV="1">
              <a:off x="3566063" y="5960920"/>
              <a:ext cx="350123" cy="831994"/>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3286103" y="6545283"/>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7" name="直接连接符 96"/>
            <p:cNvCxnSpPr>
              <a:stCxn id="98" idx="6"/>
              <a:endCxn id="225" idx="1"/>
            </p:cNvCxnSpPr>
            <p:nvPr/>
          </p:nvCxnSpPr>
          <p:spPr>
            <a:xfrm flipV="1">
              <a:off x="3007046" y="6201855"/>
              <a:ext cx="1150075" cy="151973"/>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椭圆 97"/>
            <p:cNvSpPr/>
            <p:nvPr/>
          </p:nvSpPr>
          <p:spPr>
            <a:xfrm>
              <a:off x="2961327" y="6330968"/>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101"/>
            <p:cNvCxnSpPr>
              <a:stCxn id="103" idx="6"/>
            </p:cNvCxnSpPr>
            <p:nvPr/>
          </p:nvCxnSpPr>
          <p:spPr>
            <a:xfrm>
              <a:off x="3403260" y="5925201"/>
              <a:ext cx="740099" cy="262892"/>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3357541" y="5902341"/>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7" name="直接连接符 106"/>
            <p:cNvCxnSpPr>
              <a:stCxn id="108" idx="5"/>
              <a:endCxn id="225" idx="0"/>
            </p:cNvCxnSpPr>
            <p:nvPr/>
          </p:nvCxnSpPr>
          <p:spPr>
            <a:xfrm rot="16200000" flipH="1">
              <a:off x="3221951" y="5219698"/>
              <a:ext cx="603919" cy="133287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椭圆 107"/>
            <p:cNvSpPr/>
            <p:nvPr/>
          </p:nvSpPr>
          <p:spPr>
            <a:xfrm>
              <a:off x="2818451" y="5545150"/>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直接连接符 110"/>
            <p:cNvCxnSpPr>
              <a:stCxn id="112" idx="4"/>
              <a:endCxn id="225" idx="0"/>
            </p:cNvCxnSpPr>
            <p:nvPr/>
          </p:nvCxnSpPr>
          <p:spPr>
            <a:xfrm rot="16200000" flipH="1">
              <a:off x="3772514" y="5770261"/>
              <a:ext cx="597223" cy="23844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a:off x="3929045" y="5545151"/>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stCxn id="114" idx="7"/>
              <a:endCxn id="225" idx="0"/>
            </p:cNvCxnSpPr>
            <p:nvPr/>
          </p:nvCxnSpPr>
          <p:spPr>
            <a:xfrm rot="16200000" flipH="1">
              <a:off x="3848728" y="5846476"/>
              <a:ext cx="207620" cy="475614"/>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114" name="椭圆 113"/>
            <p:cNvSpPr/>
            <p:nvPr/>
          </p:nvSpPr>
          <p:spPr>
            <a:xfrm>
              <a:off x="3675707" y="5973778"/>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5" name="直接连接符 114"/>
            <p:cNvCxnSpPr>
              <a:stCxn id="116" idx="4"/>
              <a:endCxn id="225" idx="0"/>
            </p:cNvCxnSpPr>
            <p:nvPr/>
          </p:nvCxnSpPr>
          <p:spPr>
            <a:xfrm rot="5400000">
              <a:off x="4022547" y="5972982"/>
              <a:ext cx="382909" cy="47312"/>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a:off x="4214797" y="575946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7" name="直接连接符 116"/>
            <p:cNvCxnSpPr>
              <a:stCxn id="118" idx="5"/>
              <a:endCxn id="225" idx="0"/>
            </p:cNvCxnSpPr>
            <p:nvPr/>
          </p:nvCxnSpPr>
          <p:spPr>
            <a:xfrm rot="16200000" flipH="1">
              <a:off x="2793323" y="4791070"/>
              <a:ext cx="1246861" cy="1547184"/>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椭圆 117"/>
            <p:cNvSpPr/>
            <p:nvPr/>
          </p:nvSpPr>
          <p:spPr>
            <a:xfrm>
              <a:off x="2604137" y="4902208"/>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9" name="直接连接符 118"/>
            <p:cNvCxnSpPr>
              <a:stCxn id="120" idx="5"/>
            </p:cNvCxnSpPr>
            <p:nvPr/>
          </p:nvCxnSpPr>
          <p:spPr>
            <a:xfrm rot="16200000" flipH="1">
              <a:off x="1876855" y="3850150"/>
              <a:ext cx="2175557" cy="2500332"/>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椭圆 119"/>
            <p:cNvSpPr/>
            <p:nvPr/>
          </p:nvSpPr>
          <p:spPr>
            <a:xfrm>
              <a:off x="1675443" y="3973514"/>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1" name="直接连接符 120"/>
            <p:cNvCxnSpPr>
              <a:stCxn id="122" idx="5"/>
              <a:endCxn id="225" idx="0"/>
            </p:cNvCxnSpPr>
            <p:nvPr/>
          </p:nvCxnSpPr>
          <p:spPr>
            <a:xfrm rot="16200000" flipH="1">
              <a:off x="3134306" y="5132054"/>
              <a:ext cx="1103984" cy="1008094"/>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a:off x="3143227" y="504508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0" name="直接连接符 139"/>
            <p:cNvCxnSpPr>
              <a:stCxn id="225" idx="0"/>
              <a:endCxn id="148" idx="4"/>
            </p:cNvCxnSpPr>
            <p:nvPr/>
          </p:nvCxnSpPr>
          <p:spPr>
            <a:xfrm rot="5400000" flipH="1" flipV="1">
              <a:off x="3558200" y="4865694"/>
              <a:ext cx="1954545" cy="690254"/>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141" name="椭圆 140"/>
            <p:cNvSpPr/>
            <p:nvPr/>
          </p:nvSpPr>
          <p:spPr>
            <a:xfrm>
              <a:off x="4357673" y="5616589"/>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4071921" y="504508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nvSpPr>
          <p:spPr>
            <a:xfrm>
              <a:off x="3714731" y="4759333"/>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3857607" y="468789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3929045" y="4759333"/>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4500549" y="468789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4714863" y="4473581"/>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4857739" y="4187829"/>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3500417" y="5259399"/>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3428979" y="497364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4214797" y="5473713"/>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2714599" y="5973779"/>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2000219" y="604521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4357673" y="647384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2571723" y="540227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3286103" y="5545151"/>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5" name="直接连接符 164"/>
            <p:cNvCxnSpPr>
              <a:stCxn id="225" idx="0"/>
              <a:endCxn id="147" idx="4"/>
            </p:cNvCxnSpPr>
            <p:nvPr/>
          </p:nvCxnSpPr>
          <p:spPr>
            <a:xfrm rot="5400000" flipH="1" flipV="1">
              <a:off x="3629638" y="5080008"/>
              <a:ext cx="1668793" cy="54737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stCxn id="225" idx="0"/>
              <a:endCxn id="146" idx="4"/>
            </p:cNvCxnSpPr>
            <p:nvPr/>
          </p:nvCxnSpPr>
          <p:spPr>
            <a:xfrm rot="5400000" flipH="1" flipV="1">
              <a:off x="3629638" y="5294322"/>
              <a:ext cx="1454479" cy="333064"/>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stCxn id="225" idx="0"/>
              <a:endCxn id="142" idx="4"/>
            </p:cNvCxnSpPr>
            <p:nvPr/>
          </p:nvCxnSpPr>
          <p:spPr>
            <a:xfrm rot="16200000" flipV="1">
              <a:off x="3593919" y="5591667"/>
              <a:ext cx="1097289" cy="95564"/>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endCxn id="145" idx="4"/>
            </p:cNvCxnSpPr>
            <p:nvPr/>
          </p:nvCxnSpPr>
          <p:spPr>
            <a:xfrm rot="16200000" flipV="1">
              <a:off x="3391831" y="5365127"/>
              <a:ext cx="1383041" cy="262892"/>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a:stCxn id="225" idx="0"/>
              <a:endCxn id="144" idx="5"/>
            </p:cNvCxnSpPr>
            <p:nvPr/>
          </p:nvCxnSpPr>
          <p:spPr>
            <a:xfrm rot="16200000" flipV="1">
              <a:off x="3312901" y="5310649"/>
              <a:ext cx="1461174" cy="293714"/>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a:stCxn id="225" idx="0"/>
              <a:endCxn id="143" idx="5"/>
            </p:cNvCxnSpPr>
            <p:nvPr/>
          </p:nvCxnSpPr>
          <p:spPr>
            <a:xfrm rot="16200000" flipV="1">
              <a:off x="3277182" y="5274930"/>
              <a:ext cx="1389736" cy="43659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a:endCxn id="150" idx="4"/>
            </p:cNvCxnSpPr>
            <p:nvPr/>
          </p:nvCxnSpPr>
          <p:spPr>
            <a:xfrm rot="16200000" flipV="1">
              <a:off x="3248955" y="5222251"/>
              <a:ext cx="1168727" cy="76295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a:stCxn id="225" idx="0"/>
              <a:endCxn id="149" idx="1"/>
            </p:cNvCxnSpPr>
            <p:nvPr/>
          </p:nvCxnSpPr>
          <p:spPr>
            <a:xfrm rot="16200000" flipV="1">
              <a:off x="3387730" y="5385477"/>
              <a:ext cx="921999" cy="683233"/>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a:stCxn id="225" idx="0"/>
              <a:endCxn id="155" idx="5"/>
            </p:cNvCxnSpPr>
            <p:nvPr/>
          </p:nvCxnSpPr>
          <p:spPr>
            <a:xfrm rot="16200000" flipV="1">
              <a:off x="3027149" y="5024897"/>
              <a:ext cx="746794" cy="157959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a:endCxn id="153" idx="7"/>
            </p:cNvCxnSpPr>
            <p:nvPr/>
          </p:nvCxnSpPr>
          <p:spPr>
            <a:xfrm rot="10800000">
              <a:off x="2039243" y="6051913"/>
              <a:ext cx="2032678" cy="119317"/>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a:stCxn id="225" idx="0"/>
              <a:endCxn id="152" idx="6"/>
            </p:cNvCxnSpPr>
            <p:nvPr/>
          </p:nvCxnSpPr>
          <p:spPr>
            <a:xfrm rot="16200000" flipV="1">
              <a:off x="3379605" y="5377352"/>
              <a:ext cx="191454" cy="1430027"/>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a:stCxn id="154" idx="1"/>
              <a:endCxn id="225" idx="0"/>
            </p:cNvCxnSpPr>
            <p:nvPr/>
          </p:nvCxnSpPr>
          <p:spPr>
            <a:xfrm rot="16200000" flipV="1">
              <a:off x="4131134" y="6247305"/>
              <a:ext cx="292447" cy="174023"/>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a:stCxn id="225" idx="0"/>
              <a:endCxn id="141" idx="3"/>
            </p:cNvCxnSpPr>
            <p:nvPr/>
          </p:nvCxnSpPr>
          <p:spPr>
            <a:xfrm rot="5400000" flipH="1" flipV="1">
              <a:off x="4011116" y="5834842"/>
              <a:ext cx="532480" cy="174023"/>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a:stCxn id="225" idx="0"/>
              <a:endCxn id="151" idx="4"/>
            </p:cNvCxnSpPr>
            <p:nvPr/>
          </p:nvCxnSpPr>
          <p:spPr>
            <a:xfrm rot="5400000" flipH="1" flipV="1">
              <a:off x="3879671" y="5830107"/>
              <a:ext cx="668661" cy="47312"/>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5" name="椭圆 224"/>
          <p:cNvSpPr/>
          <p:nvPr/>
        </p:nvSpPr>
        <p:spPr>
          <a:xfrm>
            <a:off x="11696922" y="4038882"/>
            <a:ext cx="93971" cy="93971"/>
          </a:xfrm>
          <a:prstGeom prst="ellipse">
            <a:avLst/>
          </a:prstGeom>
          <a:gradFill flip="none" rotWithShape="1">
            <a:gsLst>
              <a:gs pos="0">
                <a:srgbClr val="FFF200"/>
              </a:gs>
              <a:gs pos="45000">
                <a:srgbClr val="FF7A00"/>
              </a:gs>
              <a:gs pos="100000">
                <a:srgbClr val="FF0300"/>
              </a:gs>
              <a:gs pos="100000">
                <a:srgbClr val="4D0808"/>
              </a:gs>
            </a:gsLst>
            <a:path path="shape">
              <a:fillToRect l="50000" t="50000" r="50000" b="5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矩形 284"/>
          <p:cNvSpPr/>
          <p:nvPr/>
        </p:nvSpPr>
        <p:spPr>
          <a:xfrm>
            <a:off x="3286148" y="901681"/>
            <a:ext cx="2938454" cy="35719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TextBox 285"/>
          <p:cNvSpPr txBox="1"/>
          <p:nvPr/>
        </p:nvSpPr>
        <p:spPr>
          <a:xfrm>
            <a:off x="3933838" y="895610"/>
            <a:ext cx="1643074" cy="369332"/>
          </a:xfrm>
          <a:prstGeom prst="rect">
            <a:avLst/>
          </a:prstGeom>
          <a:noFill/>
        </p:spPr>
        <p:txBody>
          <a:bodyPr wrap="square" rtlCol="0">
            <a:spAutoFit/>
          </a:bodyPr>
          <a:lstStyle/>
          <a:p>
            <a:r>
              <a:rPr lang="zh-CN" altLang="en-US" dirty="0">
                <a:solidFill>
                  <a:schemeClr val="bg1"/>
                </a:solidFill>
                <a:latin typeface="微软雅黑" pitchFamily="34" charset="-122"/>
                <a:ea typeface="微软雅黑" pitchFamily="34" charset="-122"/>
              </a:rPr>
              <a:t>全 球 销 售 网</a:t>
            </a:r>
          </a:p>
        </p:txBody>
      </p:sp>
      <p:sp>
        <p:nvSpPr>
          <p:cNvPr id="287" name="矩形 286"/>
          <p:cNvSpPr/>
          <p:nvPr/>
        </p:nvSpPr>
        <p:spPr>
          <a:xfrm>
            <a:off x="8977530" y="901681"/>
            <a:ext cx="2938454" cy="35719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TextBox 287"/>
          <p:cNvSpPr txBox="1"/>
          <p:nvPr/>
        </p:nvSpPr>
        <p:spPr>
          <a:xfrm>
            <a:off x="9625220" y="895610"/>
            <a:ext cx="1643074" cy="369332"/>
          </a:xfrm>
          <a:prstGeom prst="rect">
            <a:avLst/>
          </a:prstGeom>
          <a:noFill/>
        </p:spPr>
        <p:txBody>
          <a:bodyPr wrap="square" rtlCol="0">
            <a:spAutoFit/>
          </a:bodyPr>
          <a:lstStyle/>
          <a:p>
            <a:r>
              <a:rPr lang="zh-CN" altLang="en-US" dirty="0">
                <a:solidFill>
                  <a:schemeClr val="bg1"/>
                </a:solidFill>
                <a:latin typeface="微软雅黑" pitchFamily="34" charset="-122"/>
                <a:ea typeface="微软雅黑" pitchFamily="34" charset="-122"/>
              </a:rPr>
              <a:t>全 国 销 售 网</a:t>
            </a:r>
          </a:p>
        </p:txBody>
      </p:sp>
      <p:sp>
        <p:nvSpPr>
          <p:cNvPr id="289" name="TextBox 288"/>
          <p:cNvSpPr txBox="1"/>
          <p:nvPr/>
        </p:nvSpPr>
        <p:spPr>
          <a:xfrm>
            <a:off x="5929309" y="5187961"/>
            <a:ext cx="6572296" cy="2031325"/>
          </a:xfrm>
          <a:prstGeom prst="rect">
            <a:avLst/>
          </a:prstGeom>
          <a:noFill/>
        </p:spPr>
        <p:txBody>
          <a:bodyPr wrap="square" rtlCol="0">
            <a:spAutoFit/>
          </a:bodyPr>
          <a:lstStyle/>
          <a:p>
            <a:pPr algn="just">
              <a:spcBef>
                <a:spcPct val="50000"/>
              </a:spcBef>
            </a:pPr>
            <a:r>
              <a:rPr lang="zh-CN" altLang="en-US" sz="1400" dirty="0">
                <a:latin typeface="微软雅黑" pitchFamily="34" charset="-122"/>
                <a:ea typeface="微软雅黑" pitchFamily="34" charset="-122"/>
              </a:rPr>
              <a:t>     我们目前是中国最有竞争力的气动工具生产商和出口商，公司每年以２０％－３０％的速率稳定持续的增长，</a:t>
            </a:r>
            <a:r>
              <a:rPr lang="en-US" altLang="zh-CN" sz="1400" dirty="0">
                <a:latin typeface="微软雅黑" pitchFamily="34" charset="-122"/>
                <a:ea typeface="微软雅黑" pitchFamily="34" charset="-122"/>
              </a:rPr>
              <a:t>2020</a:t>
            </a:r>
            <a:r>
              <a:rPr lang="zh-CN" altLang="en-US" sz="1400" dirty="0">
                <a:latin typeface="微软雅黑" pitchFamily="34" charset="-122"/>
                <a:ea typeface="微软雅黑" pitchFamily="34" charset="-122"/>
              </a:rPr>
              <a:t>年的销售额突破</a:t>
            </a:r>
            <a:r>
              <a:rPr lang="en-US" altLang="zh-CN" sz="1400" dirty="0">
                <a:latin typeface="微软雅黑" pitchFamily="34" charset="-122"/>
                <a:ea typeface="微软雅黑" pitchFamily="34" charset="-122"/>
              </a:rPr>
              <a:t>3</a:t>
            </a:r>
            <a:r>
              <a:rPr lang="zh-CN" altLang="en-US" sz="1400" dirty="0">
                <a:latin typeface="微软雅黑" pitchFamily="34" charset="-122"/>
                <a:ea typeface="微软雅黑" pitchFamily="34" charset="-122"/>
              </a:rPr>
              <a:t>千万美金。</a:t>
            </a:r>
          </a:p>
          <a:p>
            <a:pPr algn="just">
              <a:spcBef>
                <a:spcPct val="50000"/>
              </a:spcBef>
            </a:pPr>
            <a:r>
              <a:rPr lang="zh-CN" altLang="en-US" sz="1400" dirty="0">
                <a:latin typeface="微软雅黑" pitchFamily="34" charset="-122"/>
                <a:ea typeface="微软雅黑" pitchFamily="34" charset="-122"/>
              </a:rPr>
              <a:t>     目前在国内各大城市有</a:t>
            </a:r>
            <a:r>
              <a:rPr lang="en-US" altLang="zh-CN" sz="1400" dirty="0">
                <a:latin typeface="微软雅黑" pitchFamily="34" charset="-122"/>
                <a:ea typeface="微软雅黑" pitchFamily="34" charset="-122"/>
              </a:rPr>
              <a:t>30</a:t>
            </a:r>
            <a:r>
              <a:rPr lang="zh-CN" altLang="en-US" sz="1400" dirty="0">
                <a:latin typeface="微软雅黑" pitchFamily="34" charset="-122"/>
                <a:ea typeface="微软雅黑" pitchFamily="34" charset="-122"/>
              </a:rPr>
              <a:t>多个经营部，基本覆盖了全国各大五金工具市场。国际市场客户遍布欧美，亚洲，澳洲。北美拥有的主要客户有：</a:t>
            </a:r>
            <a:r>
              <a:rPr lang="en-US" altLang="zh-CN" sz="1400" b="1" dirty="0"/>
              <a:t>HARBOR FREIGHT TOOLS</a:t>
            </a:r>
            <a:r>
              <a:rPr lang="en-US" altLang="zh-CN" sz="1400" dirty="0"/>
              <a:t> </a:t>
            </a:r>
            <a:r>
              <a:rPr lang="zh-CN" altLang="en-US" sz="1400" b="1" dirty="0"/>
              <a:t>（</a:t>
            </a:r>
            <a:r>
              <a:rPr lang="en-US" altLang="zh-CN" sz="1400" b="1" dirty="0"/>
              <a:t>HFT</a:t>
            </a:r>
            <a:r>
              <a:rPr lang="zh-CN" altLang="en-US" sz="1400" b="1" dirty="0"/>
              <a:t>）</a:t>
            </a:r>
            <a:r>
              <a:rPr lang="en-US" altLang="zh-CN" sz="1400" b="1" dirty="0"/>
              <a:t>,</a:t>
            </a:r>
            <a:r>
              <a:rPr lang="en-US" altLang="zh-CN" sz="1400" dirty="0">
                <a:latin typeface="微软雅黑" pitchFamily="34" charset="-122"/>
                <a:ea typeface="微软雅黑" pitchFamily="34" charset="-122"/>
              </a:rPr>
              <a:t> FLORIDA-PNEUMATIC</a:t>
            </a: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FP</a:t>
            </a:r>
            <a:r>
              <a:rPr lang="zh-CN" altLang="en-US" sz="1400" dirty="0">
                <a:latin typeface="微软雅黑" pitchFamily="34" charset="-122"/>
                <a:ea typeface="微软雅黑" pitchFamily="34" charset="-122"/>
              </a:rPr>
              <a:t>），进驻家德宝（</a:t>
            </a:r>
            <a:r>
              <a:rPr lang="en-US" altLang="zh-CN" sz="1400" dirty="0">
                <a:latin typeface="微软雅黑" pitchFamily="34" charset="-122"/>
                <a:ea typeface="微软雅黑" pitchFamily="34" charset="-122"/>
              </a:rPr>
              <a:t>Home Depot</a:t>
            </a: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 Lowes</a:t>
            </a:r>
            <a:r>
              <a:rPr lang="zh-CN" altLang="en-US" sz="1400" dirty="0">
                <a:latin typeface="微软雅黑" pitchFamily="34" charset="-122"/>
                <a:ea typeface="微软雅黑" pitchFamily="34" charset="-122"/>
              </a:rPr>
              <a:t>，沃尔玛等专业工具卖场。</a:t>
            </a:r>
          </a:p>
          <a:p>
            <a:pPr algn="just">
              <a:spcBef>
                <a:spcPct val="50000"/>
              </a:spcBef>
            </a:pPr>
            <a:r>
              <a:rPr lang="zh-CN" altLang="en-US" sz="1400" dirty="0">
                <a:latin typeface="微软雅黑" pitchFamily="34" charset="-122"/>
                <a:ea typeface="微软雅黑" pitchFamily="34" charset="-122"/>
              </a:rPr>
              <a:t>    自主品牌“绿牌</a:t>
            </a:r>
            <a:r>
              <a:rPr lang="en-US" altLang="zh-CN" sz="1400" dirty="0">
                <a:latin typeface="微软雅黑" pitchFamily="34" charset="-122"/>
                <a:ea typeface="微软雅黑" pitchFamily="34" charset="-122"/>
              </a:rPr>
              <a:t>-GREEN</a:t>
            </a:r>
            <a:r>
              <a:rPr lang="zh-CN" altLang="en-US" sz="1400" dirty="0">
                <a:latin typeface="微软雅黑" pitchFamily="34" charset="-122"/>
                <a:ea typeface="微软雅黑" pitchFamily="34" charset="-122"/>
              </a:rPr>
              <a:t>气动工具”荣获福建省名牌产品称号。</a:t>
            </a:r>
          </a:p>
          <a:p>
            <a:endParaRPr lang="zh-CN" altLang="en-US" sz="1400" dirty="0">
              <a:latin typeface="微软雅黑" pitchFamily="34" charset="-122"/>
              <a:ea typeface="微软雅黑" pitchFamily="34" charset="-122"/>
            </a:endParaRPr>
          </a:p>
        </p:txBody>
      </p:sp>
      <p:pic>
        <p:nvPicPr>
          <p:cNvPr id="491" name="图片 490" descr="销售.jpg"/>
          <p:cNvPicPr>
            <a:picLocks noChangeAspect="1"/>
          </p:cNvPicPr>
          <p:nvPr/>
        </p:nvPicPr>
        <p:blipFill>
          <a:blip r:embed="rId6"/>
          <a:stretch>
            <a:fillRect/>
          </a:stretch>
        </p:blipFill>
        <p:spPr>
          <a:xfrm>
            <a:off x="0" y="5187961"/>
            <a:ext cx="5760720" cy="1621536"/>
          </a:xfrm>
          <a:prstGeom prst="rect">
            <a:avLst/>
          </a:prstGeom>
        </p:spPr>
      </p:pic>
    </p:spTree>
    <p:extLst>
      <p:ext uri="{BB962C8B-B14F-4D97-AF65-F5344CB8AC3E}">
        <p14:creationId xmlns:p14="http://schemas.microsoft.com/office/powerpoint/2010/main" val="2300210166"/>
      </p:ext>
    </p:extLst>
  </p:cSld>
  <p:clrMapOvr>
    <a:masterClrMapping/>
  </p:clrMapOvr>
  <p:transition spd="slow" advClick="0" advTm="1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2000" fill="hold"/>
                                        <p:tgtEl>
                                          <p:spTgt spid="16">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1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286"/>
                                        </p:tgtEl>
                                        <p:attrNameLst>
                                          <p:attrName>style.visibility</p:attrName>
                                        </p:attrNameLst>
                                      </p:cBhvr>
                                      <p:to>
                                        <p:strVal val="visible"/>
                                      </p:to>
                                    </p:set>
                                    <p:anim calcmode="lin" valueType="num">
                                      <p:cBhvr>
                                        <p:cTn id="14" dur="500" fill="hold"/>
                                        <p:tgtEl>
                                          <p:spTgt spid="286"/>
                                        </p:tgtEl>
                                        <p:attrNameLst>
                                          <p:attrName>ppt_w</p:attrName>
                                        </p:attrNameLst>
                                      </p:cBhvr>
                                      <p:tavLst>
                                        <p:tav tm="0">
                                          <p:val>
                                            <p:fltVal val="0"/>
                                          </p:val>
                                        </p:tav>
                                        <p:tav tm="100000">
                                          <p:val>
                                            <p:strVal val="#ppt_w"/>
                                          </p:val>
                                        </p:tav>
                                      </p:tavLst>
                                    </p:anim>
                                    <p:anim calcmode="lin" valueType="num">
                                      <p:cBhvr>
                                        <p:cTn id="15" dur="500" fill="hold"/>
                                        <p:tgtEl>
                                          <p:spTgt spid="286"/>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285"/>
                                        </p:tgtEl>
                                        <p:attrNameLst>
                                          <p:attrName>style.visibility</p:attrName>
                                        </p:attrNameLst>
                                      </p:cBhvr>
                                      <p:to>
                                        <p:strVal val="visible"/>
                                      </p:to>
                                    </p:set>
                                    <p:anim calcmode="lin" valueType="num">
                                      <p:cBhvr>
                                        <p:cTn id="18" dur="500" fill="hold"/>
                                        <p:tgtEl>
                                          <p:spTgt spid="285"/>
                                        </p:tgtEl>
                                        <p:attrNameLst>
                                          <p:attrName>ppt_w</p:attrName>
                                        </p:attrNameLst>
                                      </p:cBhvr>
                                      <p:tavLst>
                                        <p:tav tm="0">
                                          <p:val>
                                            <p:fltVal val="0"/>
                                          </p:val>
                                        </p:tav>
                                        <p:tav tm="100000">
                                          <p:val>
                                            <p:strVal val="#ppt_w"/>
                                          </p:val>
                                        </p:tav>
                                      </p:tavLst>
                                    </p:anim>
                                    <p:anim calcmode="lin" valueType="num">
                                      <p:cBhvr>
                                        <p:cTn id="19" dur="500" fill="hold"/>
                                        <p:tgtEl>
                                          <p:spTgt spid="285"/>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3000"/>
                                        <p:tgtEl>
                                          <p:spTgt spid="27"/>
                                        </p:tgtEl>
                                      </p:cBhvr>
                                    </p:animEffect>
                                  </p:childTnLst>
                                </p:cTn>
                              </p:par>
                            </p:childTnLst>
                          </p:cTn>
                        </p:par>
                        <p:par>
                          <p:cTn id="24" fill="hold">
                            <p:stCondLst>
                              <p:cond delay="3500"/>
                            </p:stCondLst>
                            <p:childTnLst>
                              <p:par>
                                <p:cTn id="25" presetID="20" presetClass="entr" presetSubtype="0" fill="hold" grpId="1"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wedge">
                                      <p:cBhvr>
                                        <p:cTn id="27" dur="1000"/>
                                        <p:tgtEl>
                                          <p:spTgt spid="83"/>
                                        </p:tgtEl>
                                      </p:cBhvr>
                                    </p:animEffect>
                                  </p:childTnLst>
                                </p:cTn>
                              </p:par>
                            </p:childTnLst>
                          </p:cTn>
                        </p:par>
                        <p:par>
                          <p:cTn id="28" fill="hold">
                            <p:stCondLst>
                              <p:cond delay="4500"/>
                            </p:stCondLst>
                            <p:childTnLst>
                              <p:par>
                                <p:cTn id="29" presetID="4" presetClass="entr" presetSubtype="16" fill="hold" grpId="2"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ox(in)">
                                      <p:cBhvr>
                                        <p:cTn id="31" dur="1000"/>
                                        <p:tgtEl>
                                          <p:spTgt spid="28"/>
                                        </p:tgtEl>
                                      </p:cBhvr>
                                    </p:animEffect>
                                  </p:childTnLst>
                                </p:cTn>
                              </p:par>
                              <p:par>
                                <p:cTn id="32" presetID="4" presetClass="entr" presetSubtype="16" fill="hold" grpId="2"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1000"/>
                                        <p:tgtEl>
                                          <p:spTgt spid="29"/>
                                        </p:tgtEl>
                                      </p:cBhvr>
                                    </p:animEffect>
                                  </p:childTnLst>
                                </p:cTn>
                              </p:par>
                              <p:par>
                                <p:cTn id="35" presetID="4" presetClass="entr" presetSubtype="16" fill="hold" grpId="2"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ox(in)">
                                      <p:cBhvr>
                                        <p:cTn id="37" dur="1000"/>
                                        <p:tgtEl>
                                          <p:spTgt spid="30"/>
                                        </p:tgtEl>
                                      </p:cBhvr>
                                    </p:animEffect>
                                  </p:childTnLst>
                                </p:cTn>
                              </p:par>
                              <p:par>
                                <p:cTn id="38" presetID="4" presetClass="entr" presetSubtype="16" fill="hold" grpId="2"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ox(in)">
                                      <p:cBhvr>
                                        <p:cTn id="40" dur="1000"/>
                                        <p:tgtEl>
                                          <p:spTgt spid="31"/>
                                        </p:tgtEl>
                                      </p:cBhvr>
                                    </p:animEffect>
                                  </p:childTnLst>
                                </p:cTn>
                              </p:par>
                              <p:par>
                                <p:cTn id="41" presetID="4" presetClass="entr" presetSubtype="16" fill="hold" grpId="2"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ox(in)">
                                      <p:cBhvr>
                                        <p:cTn id="43" dur="1000"/>
                                        <p:tgtEl>
                                          <p:spTgt spid="32"/>
                                        </p:tgtEl>
                                      </p:cBhvr>
                                    </p:animEffect>
                                  </p:childTnLst>
                                </p:cTn>
                              </p:par>
                              <p:par>
                                <p:cTn id="44" presetID="4" presetClass="entr" presetSubtype="16" fill="hold" grpId="2"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ox(in)">
                                      <p:cBhvr>
                                        <p:cTn id="46" dur="1000"/>
                                        <p:tgtEl>
                                          <p:spTgt spid="33"/>
                                        </p:tgtEl>
                                      </p:cBhvr>
                                    </p:animEffect>
                                  </p:childTnLst>
                                </p:cTn>
                              </p:par>
                              <p:par>
                                <p:cTn id="47" presetID="4" presetClass="entr" presetSubtype="16" fill="hold" grpId="2"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ox(in)">
                                      <p:cBhvr>
                                        <p:cTn id="49" dur="1000"/>
                                        <p:tgtEl>
                                          <p:spTgt spid="34"/>
                                        </p:tgtEl>
                                      </p:cBhvr>
                                    </p:animEffect>
                                  </p:childTnLst>
                                </p:cTn>
                              </p:par>
                              <p:par>
                                <p:cTn id="50" presetID="4" presetClass="entr" presetSubtype="16" fill="hold" grpId="2"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ox(in)">
                                      <p:cBhvr>
                                        <p:cTn id="52" dur="1000"/>
                                        <p:tgtEl>
                                          <p:spTgt spid="45"/>
                                        </p:tgtEl>
                                      </p:cBhvr>
                                    </p:animEffect>
                                  </p:childTnLst>
                                </p:cTn>
                              </p:par>
                              <p:par>
                                <p:cTn id="53" presetID="4" presetClass="entr" presetSubtype="16" fill="hold" grpId="2"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box(in)">
                                      <p:cBhvr>
                                        <p:cTn id="55" dur="1000"/>
                                        <p:tgtEl>
                                          <p:spTgt spid="66"/>
                                        </p:tgtEl>
                                      </p:cBhvr>
                                    </p:animEffect>
                                  </p:childTnLst>
                                </p:cTn>
                              </p:par>
                              <p:par>
                                <p:cTn id="56" presetID="4" presetClass="entr" presetSubtype="16" fill="hold" grpId="2"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box(in)">
                                      <p:cBhvr>
                                        <p:cTn id="58" dur="1000"/>
                                        <p:tgtEl>
                                          <p:spTgt spid="67"/>
                                        </p:tgtEl>
                                      </p:cBhvr>
                                    </p:animEffect>
                                  </p:childTnLst>
                                </p:cTn>
                              </p:par>
                              <p:par>
                                <p:cTn id="59" presetID="4" presetClass="entr" presetSubtype="16" fill="hold" grpId="2"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box(in)">
                                      <p:cBhvr>
                                        <p:cTn id="61" dur="1000"/>
                                        <p:tgtEl>
                                          <p:spTgt spid="68"/>
                                        </p:tgtEl>
                                      </p:cBhvr>
                                    </p:animEffect>
                                  </p:childTnLst>
                                </p:cTn>
                              </p:par>
                              <p:par>
                                <p:cTn id="62" presetID="4" presetClass="entr" presetSubtype="16" fill="hold" grpId="2"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box(in)">
                                      <p:cBhvr>
                                        <p:cTn id="64" dur="1000"/>
                                        <p:tgtEl>
                                          <p:spTgt spid="69"/>
                                        </p:tgtEl>
                                      </p:cBhvr>
                                    </p:animEffect>
                                  </p:childTnLst>
                                </p:cTn>
                              </p:par>
                              <p:par>
                                <p:cTn id="65" presetID="4" presetClass="entr" presetSubtype="16" fill="hold" grpId="2"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box(in)">
                                      <p:cBhvr>
                                        <p:cTn id="67" dur="1000"/>
                                        <p:tgtEl>
                                          <p:spTgt spid="70"/>
                                        </p:tgtEl>
                                      </p:cBhvr>
                                    </p:animEffect>
                                  </p:childTnLst>
                                </p:cTn>
                              </p:par>
                              <p:par>
                                <p:cTn id="68" presetID="4" presetClass="entr" presetSubtype="16" fill="hold" grpId="2"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box(in)">
                                      <p:cBhvr>
                                        <p:cTn id="70" dur="1000"/>
                                        <p:tgtEl>
                                          <p:spTgt spid="71"/>
                                        </p:tgtEl>
                                      </p:cBhvr>
                                    </p:animEffect>
                                  </p:childTnLst>
                                </p:cTn>
                              </p:par>
                              <p:par>
                                <p:cTn id="71" presetID="4" presetClass="entr" presetSubtype="16" fill="hold" grpId="2"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box(in)">
                                      <p:cBhvr>
                                        <p:cTn id="73" dur="1000"/>
                                        <p:tgtEl>
                                          <p:spTgt spid="72"/>
                                        </p:tgtEl>
                                      </p:cBhvr>
                                    </p:animEffect>
                                  </p:childTnLst>
                                </p:cTn>
                              </p:par>
                              <p:par>
                                <p:cTn id="74" presetID="4" presetClass="entr" presetSubtype="16" fill="hold" grpId="2"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box(in)">
                                      <p:cBhvr>
                                        <p:cTn id="76" dur="1000"/>
                                        <p:tgtEl>
                                          <p:spTgt spid="73"/>
                                        </p:tgtEl>
                                      </p:cBhvr>
                                    </p:animEffect>
                                  </p:childTnLst>
                                </p:cTn>
                              </p:par>
                              <p:par>
                                <p:cTn id="77" presetID="4" presetClass="entr" presetSubtype="16" fill="hold" grpId="2"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box(in)">
                                      <p:cBhvr>
                                        <p:cTn id="79" dur="1000"/>
                                        <p:tgtEl>
                                          <p:spTgt spid="74"/>
                                        </p:tgtEl>
                                      </p:cBhvr>
                                    </p:animEffect>
                                  </p:childTnLst>
                                </p:cTn>
                              </p:par>
                              <p:par>
                                <p:cTn id="80" presetID="4" presetClass="entr" presetSubtype="16" fill="hold" grpId="2"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box(in)">
                                      <p:cBhvr>
                                        <p:cTn id="82" dur="1000"/>
                                        <p:tgtEl>
                                          <p:spTgt spid="75"/>
                                        </p:tgtEl>
                                      </p:cBhvr>
                                    </p:animEffect>
                                  </p:childTnLst>
                                </p:cTn>
                              </p:par>
                              <p:par>
                                <p:cTn id="83" presetID="4" presetClass="entr" presetSubtype="16" fill="hold" grpId="2"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box(in)">
                                      <p:cBhvr>
                                        <p:cTn id="85" dur="1000"/>
                                        <p:tgtEl>
                                          <p:spTgt spid="76"/>
                                        </p:tgtEl>
                                      </p:cBhvr>
                                    </p:animEffect>
                                  </p:childTnLst>
                                </p:cTn>
                              </p:par>
                              <p:par>
                                <p:cTn id="86" presetID="4" presetClass="entr" presetSubtype="16" fill="hold" grpId="2" nodeType="withEffect">
                                  <p:stCondLst>
                                    <p:cond delay="0"/>
                                  </p:stCondLst>
                                  <p:childTnLst>
                                    <p:set>
                                      <p:cBhvr>
                                        <p:cTn id="87" dur="1" fill="hold">
                                          <p:stCondLst>
                                            <p:cond delay="0"/>
                                          </p:stCondLst>
                                        </p:cTn>
                                        <p:tgtEl>
                                          <p:spTgt spid="77"/>
                                        </p:tgtEl>
                                        <p:attrNameLst>
                                          <p:attrName>style.visibility</p:attrName>
                                        </p:attrNameLst>
                                      </p:cBhvr>
                                      <p:to>
                                        <p:strVal val="visible"/>
                                      </p:to>
                                    </p:set>
                                    <p:animEffect transition="in" filter="box(in)">
                                      <p:cBhvr>
                                        <p:cTn id="88" dur="1000"/>
                                        <p:tgtEl>
                                          <p:spTgt spid="77"/>
                                        </p:tgtEl>
                                      </p:cBhvr>
                                    </p:animEffect>
                                  </p:childTnLst>
                                </p:cTn>
                              </p:par>
                              <p:par>
                                <p:cTn id="89" presetID="4" presetClass="entr" presetSubtype="16" fill="hold" grpId="2" nodeType="with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box(in)">
                                      <p:cBhvr>
                                        <p:cTn id="91" dur="1000"/>
                                        <p:tgtEl>
                                          <p:spTgt spid="78"/>
                                        </p:tgtEl>
                                      </p:cBhvr>
                                    </p:animEffect>
                                  </p:childTnLst>
                                </p:cTn>
                              </p:par>
                              <p:par>
                                <p:cTn id="92" presetID="4" presetClass="entr" presetSubtype="16" fill="hold" grpId="2" nodeType="with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box(in)">
                                      <p:cBhvr>
                                        <p:cTn id="94" dur="1000"/>
                                        <p:tgtEl>
                                          <p:spTgt spid="79"/>
                                        </p:tgtEl>
                                      </p:cBhvr>
                                    </p:animEffect>
                                  </p:childTnLst>
                                </p:cTn>
                              </p:par>
                              <p:par>
                                <p:cTn id="95" presetID="4" presetClass="entr" presetSubtype="16" fill="hold" grpId="2" nodeType="with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box(in)">
                                      <p:cBhvr>
                                        <p:cTn id="97" dur="1000"/>
                                        <p:tgtEl>
                                          <p:spTgt spid="80"/>
                                        </p:tgtEl>
                                      </p:cBhvr>
                                    </p:animEffect>
                                  </p:childTnLst>
                                </p:cTn>
                              </p:par>
                              <p:par>
                                <p:cTn id="98" presetID="4" presetClass="entr" presetSubtype="16" fill="hold" grpId="2"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box(in)">
                                      <p:cBhvr>
                                        <p:cTn id="100" dur="1000"/>
                                        <p:tgtEl>
                                          <p:spTgt spid="81"/>
                                        </p:tgtEl>
                                      </p:cBhvr>
                                    </p:animEffect>
                                  </p:childTnLst>
                                </p:cTn>
                              </p:par>
                              <p:par>
                                <p:cTn id="101" presetID="4" presetClass="entr" presetSubtype="16" fill="hold" grpId="2" nodeType="with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box(in)">
                                      <p:cBhvr>
                                        <p:cTn id="103" dur="1000"/>
                                        <p:tgtEl>
                                          <p:spTgt spid="82"/>
                                        </p:tgtEl>
                                      </p:cBhvr>
                                    </p:animEffect>
                                  </p:childTnLst>
                                </p:cTn>
                              </p:par>
                            </p:childTnLst>
                          </p:cTn>
                        </p:par>
                        <p:par>
                          <p:cTn id="104" fill="hold">
                            <p:stCondLst>
                              <p:cond delay="5500"/>
                            </p:stCondLst>
                            <p:childTnLst>
                              <p:par>
                                <p:cTn id="105" presetID="17" presetClass="entr" presetSubtype="10" fill="hold" grpId="0" nodeType="afterEffect">
                                  <p:stCondLst>
                                    <p:cond delay="0"/>
                                  </p:stCondLst>
                                  <p:childTnLst>
                                    <p:set>
                                      <p:cBhvr>
                                        <p:cTn id="106" dur="1" fill="hold">
                                          <p:stCondLst>
                                            <p:cond delay="0"/>
                                          </p:stCondLst>
                                        </p:cTn>
                                        <p:tgtEl>
                                          <p:spTgt spid="288"/>
                                        </p:tgtEl>
                                        <p:attrNameLst>
                                          <p:attrName>style.visibility</p:attrName>
                                        </p:attrNameLst>
                                      </p:cBhvr>
                                      <p:to>
                                        <p:strVal val="visible"/>
                                      </p:to>
                                    </p:set>
                                    <p:anim calcmode="lin" valueType="num">
                                      <p:cBhvr>
                                        <p:cTn id="107" dur="500" fill="hold"/>
                                        <p:tgtEl>
                                          <p:spTgt spid="288"/>
                                        </p:tgtEl>
                                        <p:attrNameLst>
                                          <p:attrName>ppt_w</p:attrName>
                                        </p:attrNameLst>
                                      </p:cBhvr>
                                      <p:tavLst>
                                        <p:tav tm="0">
                                          <p:val>
                                            <p:fltVal val="0"/>
                                          </p:val>
                                        </p:tav>
                                        <p:tav tm="100000">
                                          <p:val>
                                            <p:strVal val="#ppt_w"/>
                                          </p:val>
                                        </p:tav>
                                      </p:tavLst>
                                    </p:anim>
                                    <p:anim calcmode="lin" valueType="num">
                                      <p:cBhvr>
                                        <p:cTn id="108" dur="500" fill="hold"/>
                                        <p:tgtEl>
                                          <p:spTgt spid="288"/>
                                        </p:tgtEl>
                                        <p:attrNameLst>
                                          <p:attrName>ppt_h</p:attrName>
                                        </p:attrNameLst>
                                      </p:cBhvr>
                                      <p:tavLst>
                                        <p:tav tm="0">
                                          <p:val>
                                            <p:strVal val="#ppt_h"/>
                                          </p:val>
                                        </p:tav>
                                        <p:tav tm="100000">
                                          <p:val>
                                            <p:strVal val="#ppt_h"/>
                                          </p:val>
                                        </p:tav>
                                      </p:tavLst>
                                    </p:anim>
                                  </p:childTnLst>
                                </p:cTn>
                              </p:par>
                              <p:par>
                                <p:cTn id="109" presetID="17" presetClass="entr" presetSubtype="10" fill="hold" grpId="0" nodeType="withEffect">
                                  <p:stCondLst>
                                    <p:cond delay="0"/>
                                  </p:stCondLst>
                                  <p:childTnLst>
                                    <p:set>
                                      <p:cBhvr>
                                        <p:cTn id="110" dur="1" fill="hold">
                                          <p:stCondLst>
                                            <p:cond delay="0"/>
                                          </p:stCondLst>
                                        </p:cTn>
                                        <p:tgtEl>
                                          <p:spTgt spid="287"/>
                                        </p:tgtEl>
                                        <p:attrNameLst>
                                          <p:attrName>style.visibility</p:attrName>
                                        </p:attrNameLst>
                                      </p:cBhvr>
                                      <p:to>
                                        <p:strVal val="visible"/>
                                      </p:to>
                                    </p:set>
                                    <p:anim calcmode="lin" valueType="num">
                                      <p:cBhvr>
                                        <p:cTn id="111" dur="500" fill="hold"/>
                                        <p:tgtEl>
                                          <p:spTgt spid="287"/>
                                        </p:tgtEl>
                                        <p:attrNameLst>
                                          <p:attrName>ppt_w</p:attrName>
                                        </p:attrNameLst>
                                      </p:cBhvr>
                                      <p:tavLst>
                                        <p:tav tm="0">
                                          <p:val>
                                            <p:fltVal val="0"/>
                                          </p:val>
                                        </p:tav>
                                        <p:tav tm="100000">
                                          <p:val>
                                            <p:strVal val="#ppt_w"/>
                                          </p:val>
                                        </p:tav>
                                      </p:tavLst>
                                    </p:anim>
                                    <p:anim calcmode="lin" valueType="num">
                                      <p:cBhvr>
                                        <p:cTn id="112" dur="500" fill="hold"/>
                                        <p:tgtEl>
                                          <p:spTgt spid="287"/>
                                        </p:tgtEl>
                                        <p:attrNameLst>
                                          <p:attrName>ppt_h</p:attrName>
                                        </p:attrNameLst>
                                      </p:cBhvr>
                                      <p:tavLst>
                                        <p:tav tm="0">
                                          <p:val>
                                            <p:strVal val="#ppt_h"/>
                                          </p:val>
                                        </p:tav>
                                        <p:tav tm="100000">
                                          <p:val>
                                            <p:strVal val="#ppt_h"/>
                                          </p:val>
                                        </p:tav>
                                      </p:tavLst>
                                    </p:anim>
                                  </p:childTnLst>
                                </p:cTn>
                              </p:par>
                            </p:childTnLst>
                          </p:cTn>
                        </p:par>
                        <p:par>
                          <p:cTn id="113" fill="hold">
                            <p:stCondLst>
                              <p:cond delay="6000"/>
                            </p:stCondLst>
                            <p:childTnLst>
                              <p:par>
                                <p:cTn id="114" presetID="22" presetClass="entr" presetSubtype="1" fill="hold" nodeType="afterEffect">
                                  <p:stCondLst>
                                    <p:cond delay="0"/>
                                  </p:stCondLst>
                                  <p:childTnLst>
                                    <p:set>
                                      <p:cBhvr>
                                        <p:cTn id="115" dur="1" fill="hold">
                                          <p:stCondLst>
                                            <p:cond delay="0"/>
                                          </p:stCondLst>
                                        </p:cTn>
                                        <p:tgtEl>
                                          <p:spTgt spid="84"/>
                                        </p:tgtEl>
                                        <p:attrNameLst>
                                          <p:attrName>style.visibility</p:attrName>
                                        </p:attrNameLst>
                                      </p:cBhvr>
                                      <p:to>
                                        <p:strVal val="visible"/>
                                      </p:to>
                                    </p:set>
                                    <p:animEffect transition="in" filter="wipe(up)">
                                      <p:cBhvr>
                                        <p:cTn id="116" dur="3000"/>
                                        <p:tgtEl>
                                          <p:spTgt spid="84"/>
                                        </p:tgtEl>
                                      </p:cBhvr>
                                    </p:animEffect>
                                  </p:childTnLst>
                                </p:cTn>
                              </p:par>
                            </p:childTnLst>
                          </p:cTn>
                        </p:par>
                        <p:par>
                          <p:cTn id="117" fill="hold">
                            <p:stCondLst>
                              <p:cond delay="9000"/>
                            </p:stCondLst>
                            <p:childTnLst>
                              <p:par>
                                <p:cTn id="118" presetID="31" presetClass="entr" presetSubtype="0" fill="hold" grpId="0" nodeType="afterEffect">
                                  <p:stCondLst>
                                    <p:cond delay="0"/>
                                  </p:stCondLst>
                                  <p:iterate type="lt">
                                    <p:tmPct val="5000"/>
                                  </p:iterate>
                                  <p:childTnLst>
                                    <p:set>
                                      <p:cBhvr>
                                        <p:cTn id="119" dur="1" fill="hold">
                                          <p:stCondLst>
                                            <p:cond delay="0"/>
                                          </p:stCondLst>
                                        </p:cTn>
                                        <p:tgtEl>
                                          <p:spTgt spid="225"/>
                                        </p:tgtEl>
                                        <p:attrNameLst>
                                          <p:attrName>style.visibility</p:attrName>
                                        </p:attrNameLst>
                                      </p:cBhvr>
                                      <p:to>
                                        <p:strVal val="visible"/>
                                      </p:to>
                                    </p:set>
                                    <p:anim calcmode="lin" valueType="num">
                                      <p:cBhvr>
                                        <p:cTn id="120" dur="1000" fill="hold"/>
                                        <p:tgtEl>
                                          <p:spTgt spid="225"/>
                                        </p:tgtEl>
                                        <p:attrNameLst>
                                          <p:attrName>ppt_w</p:attrName>
                                        </p:attrNameLst>
                                      </p:cBhvr>
                                      <p:tavLst>
                                        <p:tav tm="0">
                                          <p:val>
                                            <p:fltVal val="0"/>
                                          </p:val>
                                        </p:tav>
                                        <p:tav tm="100000">
                                          <p:val>
                                            <p:strVal val="#ppt_w"/>
                                          </p:val>
                                        </p:tav>
                                      </p:tavLst>
                                    </p:anim>
                                    <p:anim calcmode="lin" valueType="num">
                                      <p:cBhvr>
                                        <p:cTn id="121" dur="1000" fill="hold"/>
                                        <p:tgtEl>
                                          <p:spTgt spid="225"/>
                                        </p:tgtEl>
                                        <p:attrNameLst>
                                          <p:attrName>ppt_h</p:attrName>
                                        </p:attrNameLst>
                                      </p:cBhvr>
                                      <p:tavLst>
                                        <p:tav tm="0">
                                          <p:val>
                                            <p:fltVal val="0"/>
                                          </p:val>
                                        </p:tav>
                                        <p:tav tm="100000">
                                          <p:val>
                                            <p:strVal val="#ppt_h"/>
                                          </p:val>
                                        </p:tav>
                                      </p:tavLst>
                                    </p:anim>
                                    <p:anim calcmode="lin" valueType="num">
                                      <p:cBhvr>
                                        <p:cTn id="122" dur="1000" fill="hold"/>
                                        <p:tgtEl>
                                          <p:spTgt spid="225"/>
                                        </p:tgtEl>
                                        <p:attrNameLst>
                                          <p:attrName>style.rotation</p:attrName>
                                        </p:attrNameLst>
                                      </p:cBhvr>
                                      <p:tavLst>
                                        <p:tav tm="0">
                                          <p:val>
                                            <p:fltVal val="90"/>
                                          </p:val>
                                        </p:tav>
                                        <p:tav tm="100000">
                                          <p:val>
                                            <p:fltVal val="0"/>
                                          </p:val>
                                        </p:tav>
                                      </p:tavLst>
                                    </p:anim>
                                    <p:animEffect transition="in" filter="fade">
                                      <p:cBhvr>
                                        <p:cTn id="123" dur="1000"/>
                                        <p:tgtEl>
                                          <p:spTgt spid="225"/>
                                        </p:tgtEl>
                                      </p:cBhvr>
                                    </p:animEffect>
                                  </p:childTnLst>
                                </p:cTn>
                              </p:par>
                            </p:childTnLst>
                          </p:cTn>
                        </p:par>
                        <p:par>
                          <p:cTn id="124" fill="hold">
                            <p:stCondLst>
                              <p:cond delay="10000"/>
                            </p:stCondLst>
                            <p:childTnLst>
                              <p:par>
                                <p:cTn id="125" presetID="6" presetClass="entr" presetSubtype="16" fill="hold" nodeType="afterEffect">
                                  <p:stCondLst>
                                    <p:cond delay="0"/>
                                  </p:stCondLst>
                                  <p:childTnLst>
                                    <p:set>
                                      <p:cBhvr>
                                        <p:cTn id="126" dur="1" fill="hold">
                                          <p:stCondLst>
                                            <p:cond delay="0"/>
                                          </p:stCondLst>
                                        </p:cTn>
                                        <p:tgtEl>
                                          <p:spTgt spid="284"/>
                                        </p:tgtEl>
                                        <p:attrNameLst>
                                          <p:attrName>style.visibility</p:attrName>
                                        </p:attrNameLst>
                                      </p:cBhvr>
                                      <p:to>
                                        <p:strVal val="visible"/>
                                      </p:to>
                                    </p:set>
                                    <p:animEffect transition="in" filter="circle(in)">
                                      <p:cBhvr>
                                        <p:cTn id="127" dur="3000"/>
                                        <p:tgtEl>
                                          <p:spTgt spid="284"/>
                                        </p:tgtEl>
                                      </p:cBhvr>
                                    </p:animEffect>
                                  </p:childTnLst>
                                </p:cTn>
                              </p:par>
                            </p:childTnLst>
                          </p:cTn>
                        </p:par>
                        <p:par>
                          <p:cTn id="128" fill="hold">
                            <p:stCondLst>
                              <p:cond delay="13000"/>
                            </p:stCondLst>
                            <p:childTnLst>
                              <p:par>
                                <p:cTn id="129" presetID="22" presetClass="entr" presetSubtype="8" fill="hold" nodeType="afterEffect">
                                  <p:stCondLst>
                                    <p:cond delay="0"/>
                                  </p:stCondLst>
                                  <p:childTnLst>
                                    <p:set>
                                      <p:cBhvr>
                                        <p:cTn id="130" dur="1" fill="hold">
                                          <p:stCondLst>
                                            <p:cond delay="0"/>
                                          </p:stCondLst>
                                        </p:cTn>
                                        <p:tgtEl>
                                          <p:spTgt spid="491"/>
                                        </p:tgtEl>
                                        <p:attrNameLst>
                                          <p:attrName>style.visibility</p:attrName>
                                        </p:attrNameLst>
                                      </p:cBhvr>
                                      <p:to>
                                        <p:strVal val="visible"/>
                                      </p:to>
                                    </p:set>
                                    <p:animEffect transition="in" filter="wipe(left)">
                                      <p:cBhvr>
                                        <p:cTn id="131" dur="3000"/>
                                        <p:tgtEl>
                                          <p:spTgt spid="491"/>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289"/>
                                        </p:tgtEl>
                                        <p:attrNameLst>
                                          <p:attrName>style.visibility</p:attrName>
                                        </p:attrNameLst>
                                      </p:cBhvr>
                                      <p:to>
                                        <p:strVal val="visible"/>
                                      </p:to>
                                    </p:set>
                                    <p:animEffect transition="in" filter="wipe(left)">
                                      <p:cBhvr>
                                        <p:cTn id="135" dur="30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2" animBg="1"/>
      <p:bldP spid="29" grpId="2" animBg="1"/>
      <p:bldP spid="30" grpId="2" animBg="1"/>
      <p:bldP spid="31" grpId="2" animBg="1"/>
      <p:bldP spid="32" grpId="2" animBg="1"/>
      <p:bldP spid="33" grpId="2" animBg="1"/>
      <p:bldP spid="34" grpId="2" animBg="1"/>
      <p:bldP spid="45" grpId="2" animBg="1"/>
      <p:bldP spid="66" grpId="2" animBg="1"/>
      <p:bldP spid="67" grpId="2" animBg="1"/>
      <p:bldP spid="68" grpId="2" animBg="1"/>
      <p:bldP spid="69" grpId="2" animBg="1"/>
      <p:bldP spid="70" grpId="2" animBg="1"/>
      <p:bldP spid="71" grpId="2" animBg="1"/>
      <p:bldP spid="72" grpId="2" animBg="1"/>
      <p:bldP spid="73" grpId="2" animBg="1"/>
      <p:bldP spid="74" grpId="2" animBg="1"/>
      <p:bldP spid="75" grpId="2" animBg="1"/>
      <p:bldP spid="76" grpId="2" animBg="1"/>
      <p:bldP spid="77" grpId="2" animBg="1"/>
      <p:bldP spid="78" grpId="2" animBg="1"/>
      <p:bldP spid="79" grpId="2" animBg="1"/>
      <p:bldP spid="80" grpId="2" animBg="1"/>
      <p:bldP spid="81" grpId="2" animBg="1"/>
      <p:bldP spid="82" grpId="2" animBg="1"/>
      <p:bldP spid="83" grpId="1" animBg="1"/>
      <p:bldP spid="225" grpId="0" animBg="1"/>
      <p:bldP spid="285" grpId="0" animBg="1"/>
      <p:bldP spid="286" grpId="0"/>
      <p:bldP spid="287" grpId="0" animBg="1"/>
      <p:bldP spid="288" grpId="0"/>
      <p:bldP spid="2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p:cNvSpPr/>
          <p:nvPr/>
        </p:nvSpPr>
        <p:spPr>
          <a:xfrm>
            <a:off x="10215589" y="615929"/>
            <a:ext cx="2643161" cy="357190"/>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Content Placeholder 2"/>
          <p:cNvSpPr txBox="1">
            <a:spLocks/>
          </p:cNvSpPr>
          <p:nvPr/>
        </p:nvSpPr>
        <p:spPr>
          <a:xfrm>
            <a:off x="1643029" y="187301"/>
            <a:ext cx="2143140" cy="439420"/>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400" b="1"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rPr>
              <a:t>公司发展目标</a:t>
            </a:r>
            <a:endParaRPr lang="en-US" sz="2400" b="1"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8" name="图片 37" descr="GREENlogo-01.png"/>
          <p:cNvPicPr>
            <a:picLocks noChangeAspect="1"/>
          </p:cNvPicPr>
          <p:nvPr/>
        </p:nvPicPr>
        <p:blipFill>
          <a:blip r:embed="rId3"/>
          <a:stretch>
            <a:fillRect/>
          </a:stretch>
        </p:blipFill>
        <p:spPr>
          <a:xfrm>
            <a:off x="142831" y="187301"/>
            <a:ext cx="1512905" cy="529790"/>
          </a:xfrm>
          <a:prstGeom prst="rect">
            <a:avLst/>
          </a:prstGeom>
        </p:spPr>
      </p:pic>
      <p:sp>
        <p:nvSpPr>
          <p:cNvPr id="39" name="矩形 38"/>
          <p:cNvSpPr/>
          <p:nvPr/>
        </p:nvSpPr>
        <p:spPr>
          <a:xfrm>
            <a:off x="0" y="687365"/>
            <a:ext cx="3571855" cy="45719"/>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Group 29"/>
          <p:cNvGrpSpPr/>
          <p:nvPr/>
        </p:nvGrpSpPr>
        <p:grpSpPr>
          <a:xfrm>
            <a:off x="8143887" y="3259135"/>
            <a:ext cx="687286" cy="1765694"/>
            <a:chOff x="1371598" y="1962150"/>
            <a:chExt cx="915449" cy="2351874"/>
          </a:xfrm>
          <a:solidFill>
            <a:srgbClr val="006600"/>
          </a:solidFill>
        </p:grpSpPr>
        <p:sp>
          <p:nvSpPr>
            <p:cNvPr id="28" name="Isosceles Triangle 30"/>
            <p:cNvSpPr/>
            <p:nvPr/>
          </p:nvSpPr>
          <p:spPr>
            <a:xfrm rot="5400000">
              <a:off x="1449332" y="2090117"/>
              <a:ext cx="837231" cy="8381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an 31"/>
            <p:cNvSpPr/>
            <p:nvPr/>
          </p:nvSpPr>
          <p:spPr>
            <a:xfrm>
              <a:off x="1371598" y="1962150"/>
              <a:ext cx="108083" cy="2351874"/>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33"/>
          <p:cNvGrpSpPr/>
          <p:nvPr/>
        </p:nvGrpSpPr>
        <p:grpSpPr>
          <a:xfrm>
            <a:off x="1063092" y="4152077"/>
            <a:ext cx="544517" cy="1500105"/>
            <a:chOff x="1371598" y="1962150"/>
            <a:chExt cx="915449" cy="2522008"/>
          </a:xfrm>
          <a:solidFill>
            <a:srgbClr val="006600"/>
          </a:solidFill>
        </p:grpSpPr>
        <p:sp>
          <p:nvSpPr>
            <p:cNvPr id="31" name="Isosceles Triangle 34"/>
            <p:cNvSpPr/>
            <p:nvPr/>
          </p:nvSpPr>
          <p:spPr>
            <a:xfrm rot="5400000">
              <a:off x="1449332" y="2090117"/>
              <a:ext cx="837231" cy="8381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Can 35"/>
            <p:cNvSpPr/>
            <p:nvPr/>
          </p:nvSpPr>
          <p:spPr>
            <a:xfrm>
              <a:off x="1371598" y="1962150"/>
              <a:ext cx="108083" cy="2522008"/>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25"/>
          <p:cNvGrpSpPr/>
          <p:nvPr/>
        </p:nvGrpSpPr>
        <p:grpSpPr>
          <a:xfrm>
            <a:off x="5214929" y="2401879"/>
            <a:ext cx="772766" cy="1879623"/>
            <a:chOff x="1371598" y="1962150"/>
            <a:chExt cx="915449" cy="2226686"/>
          </a:xfrm>
          <a:solidFill>
            <a:srgbClr val="FF0000"/>
          </a:solidFill>
        </p:grpSpPr>
        <p:sp>
          <p:nvSpPr>
            <p:cNvPr id="34" name="Isosceles Triangle 26"/>
            <p:cNvSpPr/>
            <p:nvPr/>
          </p:nvSpPr>
          <p:spPr>
            <a:xfrm rot="5400000">
              <a:off x="1449332" y="2090117"/>
              <a:ext cx="837231" cy="8381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Can 27"/>
            <p:cNvSpPr/>
            <p:nvPr/>
          </p:nvSpPr>
          <p:spPr>
            <a:xfrm>
              <a:off x="1371598" y="1962150"/>
              <a:ext cx="108083" cy="2226686"/>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24"/>
          <p:cNvGrpSpPr/>
          <p:nvPr/>
        </p:nvGrpSpPr>
        <p:grpSpPr>
          <a:xfrm>
            <a:off x="353" y="4173992"/>
            <a:ext cx="12858044" cy="3058657"/>
            <a:chOff x="0" y="1885950"/>
            <a:chExt cx="9144000" cy="3257550"/>
          </a:xfrm>
        </p:grpSpPr>
        <p:sp>
          <p:nvSpPr>
            <p:cNvPr id="41" name="Freeform 6"/>
            <p:cNvSpPr>
              <a:spLocks/>
            </p:cNvSpPr>
            <p:nvPr/>
          </p:nvSpPr>
          <p:spPr bwMode="auto">
            <a:xfrm>
              <a:off x="23100" y="1885950"/>
              <a:ext cx="9120900" cy="3257550"/>
            </a:xfrm>
            <a:custGeom>
              <a:avLst/>
              <a:gdLst/>
              <a:ahLst/>
              <a:cxnLst>
                <a:cxn ang="0">
                  <a:pos x="2288" y="198"/>
                </a:cxn>
                <a:cxn ang="0">
                  <a:pos x="1798" y="1186"/>
                </a:cxn>
                <a:cxn ang="0">
                  <a:pos x="1757" y="518"/>
                </a:cxn>
                <a:cxn ang="0">
                  <a:pos x="1220" y="1249"/>
                </a:cxn>
                <a:cxn ang="0">
                  <a:pos x="1124" y="0"/>
                </a:cxn>
                <a:cxn ang="0">
                  <a:pos x="643" y="966"/>
                </a:cxn>
                <a:cxn ang="0">
                  <a:pos x="533" y="672"/>
                </a:cxn>
                <a:cxn ang="0">
                  <a:pos x="87" y="1058"/>
                </a:cxn>
                <a:cxn ang="0">
                  <a:pos x="0" y="2087"/>
                </a:cxn>
                <a:cxn ang="0">
                  <a:pos x="2764" y="2087"/>
                </a:cxn>
                <a:cxn ang="0">
                  <a:pos x="2764" y="950"/>
                </a:cxn>
                <a:cxn ang="0">
                  <a:pos x="2288" y="198"/>
                </a:cxn>
              </a:cxnLst>
              <a:rect l="0" t="0" r="r" b="b"/>
              <a:pathLst>
                <a:path w="2764" h="2087">
                  <a:moveTo>
                    <a:pt x="2288" y="198"/>
                  </a:moveTo>
                  <a:lnTo>
                    <a:pt x="1798" y="1186"/>
                  </a:lnTo>
                  <a:lnTo>
                    <a:pt x="1757" y="518"/>
                  </a:lnTo>
                  <a:lnTo>
                    <a:pt x="1220" y="1249"/>
                  </a:lnTo>
                  <a:lnTo>
                    <a:pt x="1124" y="0"/>
                  </a:lnTo>
                  <a:lnTo>
                    <a:pt x="643" y="966"/>
                  </a:lnTo>
                  <a:lnTo>
                    <a:pt x="533" y="672"/>
                  </a:lnTo>
                  <a:lnTo>
                    <a:pt x="87" y="1058"/>
                  </a:lnTo>
                  <a:lnTo>
                    <a:pt x="0" y="2087"/>
                  </a:lnTo>
                  <a:lnTo>
                    <a:pt x="2764" y="2087"/>
                  </a:lnTo>
                  <a:lnTo>
                    <a:pt x="2764" y="950"/>
                  </a:lnTo>
                  <a:lnTo>
                    <a:pt x="2288" y="198"/>
                  </a:lnTo>
                  <a:close/>
                </a:path>
              </a:pathLst>
            </a:custGeom>
            <a:solidFill>
              <a:schemeClr val="accent1">
                <a:lumMod val="75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7"/>
            <p:cNvSpPr>
              <a:spLocks/>
            </p:cNvSpPr>
            <p:nvPr/>
          </p:nvSpPr>
          <p:spPr bwMode="auto">
            <a:xfrm>
              <a:off x="0" y="1885950"/>
              <a:ext cx="9144000" cy="3257550"/>
            </a:xfrm>
            <a:custGeom>
              <a:avLst/>
              <a:gdLst/>
              <a:ahLst/>
              <a:cxnLst>
                <a:cxn ang="0">
                  <a:pos x="2771" y="950"/>
                </a:cxn>
                <a:cxn ang="0">
                  <a:pos x="2771" y="2087"/>
                </a:cxn>
                <a:cxn ang="0">
                  <a:pos x="0" y="2087"/>
                </a:cxn>
                <a:cxn ang="0">
                  <a:pos x="0" y="700"/>
                </a:cxn>
                <a:cxn ang="0">
                  <a:pos x="410" y="1144"/>
                </a:cxn>
                <a:cxn ang="0">
                  <a:pos x="540" y="672"/>
                </a:cxn>
                <a:cxn ang="0">
                  <a:pos x="852" y="1030"/>
                </a:cxn>
                <a:cxn ang="0">
                  <a:pos x="1131" y="0"/>
                </a:cxn>
                <a:cxn ang="0">
                  <a:pos x="1665" y="850"/>
                </a:cxn>
                <a:cxn ang="0">
                  <a:pos x="1764" y="518"/>
                </a:cxn>
                <a:cxn ang="0">
                  <a:pos x="2166" y="865"/>
                </a:cxn>
                <a:cxn ang="0">
                  <a:pos x="2295" y="198"/>
                </a:cxn>
                <a:cxn ang="0">
                  <a:pos x="2771" y="950"/>
                </a:cxn>
              </a:cxnLst>
              <a:rect l="0" t="0" r="r" b="b"/>
              <a:pathLst>
                <a:path w="2771" h="2087">
                  <a:moveTo>
                    <a:pt x="2771" y="950"/>
                  </a:moveTo>
                  <a:lnTo>
                    <a:pt x="2771" y="2087"/>
                  </a:lnTo>
                  <a:lnTo>
                    <a:pt x="0" y="2087"/>
                  </a:lnTo>
                  <a:lnTo>
                    <a:pt x="0" y="700"/>
                  </a:lnTo>
                  <a:lnTo>
                    <a:pt x="410" y="1144"/>
                  </a:lnTo>
                  <a:lnTo>
                    <a:pt x="540" y="672"/>
                  </a:lnTo>
                  <a:lnTo>
                    <a:pt x="852" y="1030"/>
                  </a:lnTo>
                  <a:lnTo>
                    <a:pt x="1131" y="0"/>
                  </a:lnTo>
                  <a:lnTo>
                    <a:pt x="1665" y="850"/>
                  </a:lnTo>
                  <a:lnTo>
                    <a:pt x="1764" y="518"/>
                  </a:lnTo>
                  <a:lnTo>
                    <a:pt x="2166" y="865"/>
                  </a:lnTo>
                  <a:lnTo>
                    <a:pt x="2295" y="198"/>
                  </a:lnTo>
                  <a:lnTo>
                    <a:pt x="2771" y="950"/>
                  </a:lnTo>
                  <a:close/>
                </a:path>
              </a:pathLst>
            </a:custGeom>
            <a:solidFill>
              <a:schemeClr val="accent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0"/>
            <p:cNvSpPr>
              <a:spLocks/>
            </p:cNvSpPr>
            <p:nvPr/>
          </p:nvSpPr>
          <p:spPr bwMode="auto">
            <a:xfrm>
              <a:off x="7061768" y="2195004"/>
              <a:ext cx="940470" cy="586890"/>
            </a:xfrm>
            <a:custGeom>
              <a:avLst/>
              <a:gdLst/>
              <a:ahLst/>
              <a:cxnLst>
                <a:cxn ang="0">
                  <a:pos x="285" y="205"/>
                </a:cxn>
                <a:cxn ang="0">
                  <a:pos x="232" y="295"/>
                </a:cxn>
                <a:cxn ang="0">
                  <a:pos x="176" y="240"/>
                </a:cxn>
                <a:cxn ang="0">
                  <a:pos x="82" y="376"/>
                </a:cxn>
                <a:cxn ang="0">
                  <a:pos x="69" y="266"/>
                </a:cxn>
                <a:cxn ang="0">
                  <a:pos x="0" y="311"/>
                </a:cxn>
                <a:cxn ang="0">
                  <a:pos x="155" y="0"/>
                </a:cxn>
                <a:cxn ang="0">
                  <a:pos x="285" y="205"/>
                </a:cxn>
              </a:cxnLst>
              <a:rect l="0" t="0" r="r" b="b"/>
              <a:pathLst>
                <a:path w="285" h="376">
                  <a:moveTo>
                    <a:pt x="285" y="205"/>
                  </a:moveTo>
                  <a:lnTo>
                    <a:pt x="232" y="295"/>
                  </a:lnTo>
                  <a:lnTo>
                    <a:pt x="176" y="240"/>
                  </a:lnTo>
                  <a:lnTo>
                    <a:pt x="82" y="376"/>
                  </a:lnTo>
                  <a:lnTo>
                    <a:pt x="69" y="266"/>
                  </a:lnTo>
                  <a:lnTo>
                    <a:pt x="0" y="311"/>
                  </a:lnTo>
                  <a:lnTo>
                    <a:pt x="155" y="0"/>
                  </a:lnTo>
                  <a:lnTo>
                    <a:pt x="285" y="205"/>
                  </a:lnTo>
                  <a:close/>
                </a:path>
              </a:pathLst>
            </a:custGeom>
            <a:solidFill>
              <a:schemeClr val="bg2">
                <a:lumMod val="85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11"/>
            <p:cNvSpPr>
              <a:spLocks/>
            </p:cNvSpPr>
            <p:nvPr/>
          </p:nvSpPr>
          <p:spPr bwMode="auto">
            <a:xfrm>
              <a:off x="3204196" y="1885950"/>
              <a:ext cx="963568" cy="602498"/>
            </a:xfrm>
            <a:custGeom>
              <a:avLst/>
              <a:gdLst/>
              <a:ahLst/>
              <a:cxnLst>
                <a:cxn ang="0">
                  <a:pos x="160" y="0"/>
                </a:cxn>
                <a:cxn ang="0">
                  <a:pos x="292" y="208"/>
                </a:cxn>
                <a:cxn ang="0">
                  <a:pos x="274" y="386"/>
                </a:cxn>
                <a:cxn ang="0">
                  <a:pos x="181" y="264"/>
                </a:cxn>
                <a:cxn ang="0">
                  <a:pos x="145" y="347"/>
                </a:cxn>
                <a:cxn ang="0">
                  <a:pos x="98" y="269"/>
                </a:cxn>
                <a:cxn ang="0">
                  <a:pos x="0" y="322"/>
                </a:cxn>
                <a:cxn ang="0">
                  <a:pos x="160" y="0"/>
                </a:cxn>
              </a:cxnLst>
              <a:rect l="0" t="0" r="r" b="b"/>
              <a:pathLst>
                <a:path w="292" h="386">
                  <a:moveTo>
                    <a:pt x="160" y="0"/>
                  </a:moveTo>
                  <a:lnTo>
                    <a:pt x="292" y="208"/>
                  </a:lnTo>
                  <a:lnTo>
                    <a:pt x="274" y="386"/>
                  </a:lnTo>
                  <a:lnTo>
                    <a:pt x="181" y="264"/>
                  </a:lnTo>
                  <a:lnTo>
                    <a:pt x="145" y="347"/>
                  </a:lnTo>
                  <a:lnTo>
                    <a:pt x="98" y="269"/>
                  </a:lnTo>
                  <a:lnTo>
                    <a:pt x="0" y="322"/>
                  </a:lnTo>
                  <a:lnTo>
                    <a:pt x="160" y="0"/>
                  </a:lnTo>
                  <a:close/>
                </a:path>
              </a:pathLst>
            </a:custGeom>
            <a:solidFill>
              <a:schemeClr val="bg2">
                <a:lumMod val="85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12"/>
            <p:cNvSpPr>
              <a:spLocks/>
            </p:cNvSpPr>
            <p:nvPr/>
          </p:nvSpPr>
          <p:spPr bwMode="auto">
            <a:xfrm>
              <a:off x="3527585" y="1885950"/>
              <a:ext cx="640179" cy="602498"/>
            </a:xfrm>
            <a:custGeom>
              <a:avLst/>
              <a:gdLst/>
              <a:ahLst/>
              <a:cxnLst>
                <a:cxn ang="0">
                  <a:pos x="0" y="269"/>
                </a:cxn>
                <a:cxn ang="0">
                  <a:pos x="62" y="0"/>
                </a:cxn>
                <a:cxn ang="0">
                  <a:pos x="194" y="208"/>
                </a:cxn>
                <a:cxn ang="0">
                  <a:pos x="176" y="386"/>
                </a:cxn>
                <a:cxn ang="0">
                  <a:pos x="83" y="264"/>
                </a:cxn>
                <a:cxn ang="0">
                  <a:pos x="47" y="347"/>
                </a:cxn>
                <a:cxn ang="0">
                  <a:pos x="0" y="269"/>
                </a:cxn>
              </a:cxnLst>
              <a:rect l="0" t="0" r="r" b="b"/>
              <a:pathLst>
                <a:path w="194" h="386">
                  <a:moveTo>
                    <a:pt x="0" y="269"/>
                  </a:moveTo>
                  <a:lnTo>
                    <a:pt x="62" y="0"/>
                  </a:lnTo>
                  <a:lnTo>
                    <a:pt x="194" y="208"/>
                  </a:lnTo>
                  <a:lnTo>
                    <a:pt x="176" y="386"/>
                  </a:lnTo>
                  <a:lnTo>
                    <a:pt x="83" y="264"/>
                  </a:lnTo>
                  <a:lnTo>
                    <a:pt x="47" y="347"/>
                  </a:lnTo>
                  <a:lnTo>
                    <a:pt x="0" y="269"/>
                  </a:lnTo>
                  <a:close/>
                </a:path>
              </a:pathLst>
            </a:custGeom>
            <a:solidFill>
              <a:srgbClr val="E5E5E5"/>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13"/>
            <p:cNvSpPr>
              <a:spLocks/>
            </p:cNvSpPr>
            <p:nvPr/>
          </p:nvSpPr>
          <p:spPr bwMode="auto">
            <a:xfrm>
              <a:off x="7299360" y="2195004"/>
              <a:ext cx="702878" cy="608742"/>
            </a:xfrm>
            <a:custGeom>
              <a:avLst/>
              <a:gdLst/>
              <a:ahLst/>
              <a:cxnLst>
                <a:cxn ang="0">
                  <a:pos x="96" y="0"/>
                </a:cxn>
                <a:cxn ang="0">
                  <a:pos x="12" y="434"/>
                </a:cxn>
                <a:cxn ang="0">
                  <a:pos x="121" y="277"/>
                </a:cxn>
                <a:cxn ang="0">
                  <a:pos x="185" y="341"/>
                </a:cxn>
                <a:cxn ang="0">
                  <a:pos x="246" y="237"/>
                </a:cxn>
                <a:cxn ang="0">
                  <a:pos x="96" y="0"/>
                </a:cxn>
              </a:cxnLst>
              <a:rect l="0" t="0" r="r" b="b"/>
              <a:pathLst>
                <a:path w="246" h="451">
                  <a:moveTo>
                    <a:pt x="96" y="0"/>
                  </a:moveTo>
                  <a:cubicBezTo>
                    <a:pt x="96" y="0"/>
                    <a:pt x="0" y="451"/>
                    <a:pt x="12" y="434"/>
                  </a:cubicBezTo>
                  <a:cubicBezTo>
                    <a:pt x="24" y="416"/>
                    <a:pt x="121" y="277"/>
                    <a:pt x="121" y="277"/>
                  </a:cubicBezTo>
                  <a:cubicBezTo>
                    <a:pt x="185" y="341"/>
                    <a:pt x="185" y="341"/>
                    <a:pt x="185" y="341"/>
                  </a:cubicBezTo>
                  <a:cubicBezTo>
                    <a:pt x="246" y="237"/>
                    <a:pt x="246" y="237"/>
                    <a:pt x="246" y="237"/>
                  </a:cubicBezTo>
                  <a:lnTo>
                    <a:pt x="96" y="0"/>
                  </a:lnTo>
                  <a:close/>
                </a:path>
              </a:pathLst>
            </a:custGeom>
            <a:solidFill>
              <a:srgbClr val="E5E5E5"/>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Freeform 8"/>
          <p:cNvSpPr>
            <a:spLocks/>
          </p:cNvSpPr>
          <p:nvPr/>
        </p:nvSpPr>
        <p:spPr bwMode="auto">
          <a:xfrm>
            <a:off x="353" y="5414187"/>
            <a:ext cx="12858044" cy="1818463"/>
          </a:xfrm>
          <a:custGeom>
            <a:avLst/>
            <a:gdLst/>
            <a:ahLst/>
            <a:cxnLst>
              <a:cxn ang="0">
                <a:pos x="2319" y="230"/>
              </a:cxn>
              <a:cxn ang="0">
                <a:pos x="1686" y="584"/>
              </a:cxn>
              <a:cxn ang="0">
                <a:pos x="1538" y="0"/>
              </a:cxn>
              <a:cxn ang="0">
                <a:pos x="1066" y="739"/>
              </a:cxn>
              <a:cxn ang="0">
                <a:pos x="949" y="386"/>
              </a:cxn>
              <a:cxn ang="0">
                <a:pos x="453" y="680"/>
              </a:cxn>
              <a:cxn ang="0">
                <a:pos x="404" y="433"/>
              </a:cxn>
              <a:cxn ang="0">
                <a:pos x="0" y="581"/>
              </a:cxn>
              <a:cxn ang="0">
                <a:pos x="0" y="1131"/>
              </a:cxn>
              <a:cxn ang="0">
                <a:pos x="2771" y="1131"/>
              </a:cxn>
              <a:cxn ang="0">
                <a:pos x="2771" y="767"/>
              </a:cxn>
              <a:cxn ang="0">
                <a:pos x="2319" y="230"/>
              </a:cxn>
            </a:cxnLst>
            <a:rect l="0" t="0" r="r" b="b"/>
            <a:pathLst>
              <a:path w="2771" h="1131">
                <a:moveTo>
                  <a:pt x="2319" y="230"/>
                </a:moveTo>
                <a:lnTo>
                  <a:pt x="1686" y="584"/>
                </a:lnTo>
                <a:lnTo>
                  <a:pt x="1538" y="0"/>
                </a:lnTo>
                <a:lnTo>
                  <a:pt x="1066" y="739"/>
                </a:lnTo>
                <a:lnTo>
                  <a:pt x="949" y="386"/>
                </a:lnTo>
                <a:lnTo>
                  <a:pt x="453" y="680"/>
                </a:lnTo>
                <a:lnTo>
                  <a:pt x="404" y="433"/>
                </a:lnTo>
                <a:lnTo>
                  <a:pt x="0" y="581"/>
                </a:lnTo>
                <a:lnTo>
                  <a:pt x="0" y="1131"/>
                </a:lnTo>
                <a:lnTo>
                  <a:pt x="2771" y="1131"/>
                </a:lnTo>
                <a:lnTo>
                  <a:pt x="2771" y="767"/>
                </a:lnTo>
                <a:lnTo>
                  <a:pt x="2319" y="230"/>
                </a:lnTo>
                <a:close/>
              </a:path>
            </a:pathLst>
          </a:custGeom>
          <a:solidFill>
            <a:schemeClr val="accent2">
              <a:lumMod val="50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9"/>
          <p:cNvSpPr>
            <a:spLocks/>
          </p:cNvSpPr>
          <p:nvPr/>
        </p:nvSpPr>
        <p:spPr bwMode="auto">
          <a:xfrm>
            <a:off x="353" y="5414187"/>
            <a:ext cx="12858044" cy="1818463"/>
          </a:xfrm>
          <a:custGeom>
            <a:avLst/>
            <a:gdLst/>
            <a:ahLst/>
            <a:cxnLst>
              <a:cxn ang="0">
                <a:pos x="2771" y="605"/>
              </a:cxn>
              <a:cxn ang="0">
                <a:pos x="2319" y="230"/>
              </a:cxn>
              <a:cxn ang="0">
                <a:pos x="2171" y="617"/>
              </a:cxn>
              <a:cxn ang="0">
                <a:pos x="1538" y="0"/>
              </a:cxn>
              <a:cxn ang="0">
                <a:pos x="1390" y="690"/>
              </a:cxn>
              <a:cxn ang="0">
                <a:pos x="949" y="386"/>
              </a:cxn>
              <a:cxn ang="0">
                <a:pos x="761" y="770"/>
              </a:cxn>
              <a:cxn ang="0">
                <a:pos x="404" y="433"/>
              </a:cxn>
              <a:cxn ang="0">
                <a:pos x="0" y="785"/>
              </a:cxn>
              <a:cxn ang="0">
                <a:pos x="0" y="1131"/>
              </a:cxn>
              <a:cxn ang="0">
                <a:pos x="2771" y="1131"/>
              </a:cxn>
              <a:cxn ang="0">
                <a:pos x="2771" y="605"/>
              </a:cxn>
            </a:cxnLst>
            <a:rect l="0" t="0" r="r" b="b"/>
            <a:pathLst>
              <a:path w="2771" h="1131">
                <a:moveTo>
                  <a:pt x="2771" y="605"/>
                </a:moveTo>
                <a:lnTo>
                  <a:pt x="2319" y="230"/>
                </a:lnTo>
                <a:lnTo>
                  <a:pt x="2171" y="617"/>
                </a:lnTo>
                <a:lnTo>
                  <a:pt x="1538" y="0"/>
                </a:lnTo>
                <a:lnTo>
                  <a:pt x="1390" y="690"/>
                </a:lnTo>
                <a:lnTo>
                  <a:pt x="949" y="386"/>
                </a:lnTo>
                <a:lnTo>
                  <a:pt x="761" y="770"/>
                </a:lnTo>
                <a:lnTo>
                  <a:pt x="404" y="433"/>
                </a:lnTo>
                <a:lnTo>
                  <a:pt x="0" y="785"/>
                </a:lnTo>
                <a:lnTo>
                  <a:pt x="0" y="1131"/>
                </a:lnTo>
                <a:lnTo>
                  <a:pt x="2771" y="1131"/>
                </a:lnTo>
                <a:lnTo>
                  <a:pt x="2771" y="605"/>
                </a:lnTo>
                <a:close/>
              </a:path>
            </a:pathLst>
          </a:custGeom>
          <a:solidFill>
            <a:srgbClr val="00B369"/>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14"/>
          <p:cNvSpPr>
            <a:spLocks/>
          </p:cNvSpPr>
          <p:nvPr/>
        </p:nvSpPr>
        <p:spPr bwMode="auto">
          <a:xfrm>
            <a:off x="6376012" y="5414187"/>
            <a:ext cx="1526633" cy="553096"/>
          </a:xfrm>
          <a:custGeom>
            <a:avLst/>
            <a:gdLst/>
            <a:ahLst/>
            <a:cxnLst>
              <a:cxn ang="0">
                <a:pos x="329" y="160"/>
              </a:cxn>
              <a:cxn ang="0">
                <a:pos x="164" y="0"/>
              </a:cxn>
              <a:cxn ang="0">
                <a:pos x="0" y="256"/>
              </a:cxn>
              <a:cxn ang="0">
                <a:pos x="76" y="184"/>
              </a:cxn>
              <a:cxn ang="0">
                <a:pos x="90" y="344"/>
              </a:cxn>
              <a:cxn ang="0">
                <a:pos x="168" y="195"/>
              </a:cxn>
              <a:cxn ang="0">
                <a:pos x="256" y="253"/>
              </a:cxn>
              <a:cxn ang="0">
                <a:pos x="329" y="160"/>
              </a:cxn>
            </a:cxnLst>
            <a:rect l="0" t="0" r="r" b="b"/>
            <a:pathLst>
              <a:path w="329" h="344">
                <a:moveTo>
                  <a:pt x="329" y="160"/>
                </a:moveTo>
                <a:lnTo>
                  <a:pt x="164" y="0"/>
                </a:lnTo>
                <a:lnTo>
                  <a:pt x="0" y="256"/>
                </a:lnTo>
                <a:lnTo>
                  <a:pt x="76" y="184"/>
                </a:lnTo>
                <a:lnTo>
                  <a:pt x="90" y="344"/>
                </a:lnTo>
                <a:lnTo>
                  <a:pt x="168" y="195"/>
                </a:lnTo>
                <a:lnTo>
                  <a:pt x="256" y="253"/>
                </a:lnTo>
                <a:lnTo>
                  <a:pt x="329" y="160"/>
                </a:lnTo>
                <a:close/>
              </a:path>
            </a:pathLst>
          </a:custGeom>
          <a:solidFill>
            <a:srgbClr val="FFFFFF"/>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5"/>
          <p:cNvSpPr>
            <a:spLocks/>
          </p:cNvSpPr>
          <p:nvPr/>
        </p:nvSpPr>
        <p:spPr bwMode="auto">
          <a:xfrm>
            <a:off x="6793631" y="5414187"/>
            <a:ext cx="1109013" cy="553096"/>
          </a:xfrm>
          <a:custGeom>
            <a:avLst/>
            <a:gdLst/>
            <a:ahLst/>
            <a:cxnLst>
              <a:cxn ang="0">
                <a:pos x="74" y="0"/>
              </a:cxn>
              <a:cxn ang="0">
                <a:pos x="0" y="344"/>
              </a:cxn>
              <a:cxn ang="0">
                <a:pos x="78" y="195"/>
              </a:cxn>
              <a:cxn ang="0">
                <a:pos x="166" y="253"/>
              </a:cxn>
              <a:cxn ang="0">
                <a:pos x="239" y="160"/>
              </a:cxn>
              <a:cxn ang="0">
                <a:pos x="74" y="0"/>
              </a:cxn>
            </a:cxnLst>
            <a:rect l="0" t="0" r="r" b="b"/>
            <a:pathLst>
              <a:path w="239" h="344">
                <a:moveTo>
                  <a:pt x="74" y="0"/>
                </a:moveTo>
                <a:lnTo>
                  <a:pt x="0" y="344"/>
                </a:lnTo>
                <a:lnTo>
                  <a:pt x="78" y="195"/>
                </a:lnTo>
                <a:lnTo>
                  <a:pt x="166" y="253"/>
                </a:lnTo>
                <a:lnTo>
                  <a:pt x="239" y="160"/>
                </a:lnTo>
                <a:lnTo>
                  <a:pt x="74" y="0"/>
                </a:lnTo>
                <a:close/>
              </a:path>
            </a:pathLst>
          </a:custGeom>
          <a:solidFill>
            <a:srgbClr val="E5E5E5"/>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 Placeholder 3"/>
          <p:cNvSpPr txBox="1">
            <a:spLocks/>
          </p:cNvSpPr>
          <p:nvPr/>
        </p:nvSpPr>
        <p:spPr>
          <a:xfrm>
            <a:off x="6103912" y="2571355"/>
            <a:ext cx="1534290" cy="64569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20000"/>
              </a:lnSpc>
              <a:spcBef>
                <a:spcPct val="20000"/>
              </a:spcBef>
              <a:defRPr/>
            </a:pPr>
            <a:r>
              <a:rPr lang="zh-CN" alt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打造成世界知名，国内一流的气动五金工具集团公司</a:t>
            </a:r>
            <a:endParaRPr lang="en-US" sz="12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Text Placeholder 3"/>
          <p:cNvSpPr txBox="1">
            <a:spLocks/>
          </p:cNvSpPr>
          <p:nvPr/>
        </p:nvSpPr>
        <p:spPr>
          <a:xfrm>
            <a:off x="8930561" y="3358179"/>
            <a:ext cx="1534290" cy="64601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20000"/>
              </a:lnSpc>
              <a:spcBef>
                <a:spcPct val="20000"/>
              </a:spcBef>
              <a:defRPr/>
            </a:pPr>
            <a:r>
              <a:rPr lang="zh-CN" altLang="en-US" sz="1200" dirty="0">
                <a:solidFill>
                  <a:schemeClr val="tx1"/>
                </a:solidFill>
                <a:latin typeface="微软雅黑" pitchFamily="34" charset="-122"/>
                <a:ea typeface="微软雅黑" pitchFamily="34" charset="-122"/>
                <a:cs typeface="Arial" pitchFamily="34" charset="0"/>
                <a:sym typeface="Arial" panose="020B0604020202020204" pitchFamily="34" charset="0"/>
              </a:rPr>
              <a:t>开拓国内外市场，增加产量，加强管理，力争年销售增长</a:t>
            </a:r>
            <a:r>
              <a:rPr lang="en-US" altLang="zh-CN" sz="1200" dirty="0">
                <a:solidFill>
                  <a:schemeClr val="tx1"/>
                </a:solidFill>
                <a:latin typeface="微软雅黑" pitchFamily="34" charset="-122"/>
                <a:ea typeface="微软雅黑" pitchFamily="34" charset="-122"/>
                <a:cs typeface="Arial" pitchFamily="34" charset="0"/>
                <a:sym typeface="Arial" panose="020B0604020202020204" pitchFamily="34" charset="0"/>
              </a:rPr>
              <a:t>20%</a:t>
            </a:r>
            <a:r>
              <a:rPr lang="zh-CN" altLang="en-US" sz="1200" dirty="0">
                <a:solidFill>
                  <a:schemeClr val="tx1"/>
                </a:solidFill>
                <a:latin typeface="微软雅黑" pitchFamily="34" charset="-122"/>
                <a:ea typeface="微软雅黑" pitchFamily="34" charset="-122"/>
                <a:cs typeface="Arial" pitchFamily="34" charset="0"/>
                <a:sym typeface="Arial" panose="020B0604020202020204" pitchFamily="34" charset="0"/>
              </a:rPr>
              <a:t>以上</a:t>
            </a:r>
            <a:endParaRPr lang="en-US" sz="1200" dirty="0">
              <a:solidFill>
                <a:schemeClr val="tx1"/>
              </a:solidFill>
              <a:latin typeface="微软雅黑" pitchFamily="34" charset="-122"/>
              <a:ea typeface="微软雅黑" pitchFamily="34" charset="-122"/>
              <a:cs typeface="Arial" pitchFamily="34" charset="0"/>
              <a:sym typeface="Arial" panose="020B0604020202020204" pitchFamily="34" charset="0"/>
            </a:endParaRPr>
          </a:p>
        </p:txBody>
      </p:sp>
      <p:sp>
        <p:nvSpPr>
          <p:cNvPr id="73" name="Text Placeholder 3"/>
          <p:cNvSpPr txBox="1">
            <a:spLocks/>
          </p:cNvSpPr>
          <p:nvPr/>
        </p:nvSpPr>
        <p:spPr>
          <a:xfrm>
            <a:off x="1772025" y="3878257"/>
            <a:ext cx="1534290" cy="108920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20000"/>
              </a:lnSpc>
              <a:spcBef>
                <a:spcPct val="20000"/>
              </a:spcBef>
              <a:defRPr/>
            </a:pPr>
            <a:r>
              <a:rPr lang="zh-CN" altLang="en-US" sz="1200" dirty="0">
                <a:solidFill>
                  <a:schemeClr val="tx1"/>
                </a:solidFill>
                <a:latin typeface="微软雅黑" pitchFamily="34" charset="-122"/>
                <a:ea typeface="微软雅黑" pitchFamily="34" charset="-122"/>
                <a:cs typeface="Arial" pitchFamily="34" charset="0"/>
                <a:sym typeface="Arial" panose="020B0604020202020204" pitchFamily="34" charset="0"/>
              </a:rPr>
              <a:t>近三年整合公司资源，加强产品质量，增加生产设备及人才储备，逐渐从</a:t>
            </a:r>
            <a:r>
              <a:rPr lang="en-US" altLang="zh-CN" sz="1200" dirty="0">
                <a:solidFill>
                  <a:schemeClr val="tx1"/>
                </a:solidFill>
                <a:latin typeface="微软雅黑" pitchFamily="34" charset="-122"/>
                <a:ea typeface="微软雅黑" pitchFamily="34" charset="-122"/>
                <a:cs typeface="Arial" pitchFamily="34" charset="0"/>
                <a:sym typeface="Arial" panose="020B0604020202020204" pitchFamily="34" charset="0"/>
              </a:rPr>
              <a:t>DIY</a:t>
            </a:r>
            <a:r>
              <a:rPr lang="zh-CN" altLang="en-US" sz="1200" dirty="0">
                <a:solidFill>
                  <a:schemeClr val="tx1"/>
                </a:solidFill>
                <a:latin typeface="微软雅黑" pitchFamily="34" charset="-122"/>
                <a:ea typeface="微软雅黑" pitchFamily="34" charset="-122"/>
                <a:cs typeface="Arial" pitchFamily="34" charset="0"/>
                <a:sym typeface="Arial" panose="020B0604020202020204" pitchFamily="34" charset="0"/>
              </a:rPr>
              <a:t>产品为主向专业级产品升级转化</a:t>
            </a:r>
            <a:endParaRPr lang="en-US" sz="1200" dirty="0">
              <a:solidFill>
                <a:schemeClr val="tx1"/>
              </a:solidFill>
              <a:latin typeface="微软雅黑" pitchFamily="34" charset="-122"/>
              <a:ea typeface="微软雅黑" pitchFamily="34" charset="-122"/>
              <a:cs typeface="Arial" pitchFamily="34" charset="0"/>
              <a:sym typeface="Arial" panose="020B0604020202020204" pitchFamily="34" charset="0"/>
            </a:endParaRPr>
          </a:p>
        </p:txBody>
      </p:sp>
      <p:sp>
        <p:nvSpPr>
          <p:cNvPr id="74" name="Footer Text"/>
          <p:cNvSpPr txBox="1"/>
          <p:nvPr/>
        </p:nvSpPr>
        <p:spPr>
          <a:xfrm>
            <a:off x="10429903" y="656025"/>
            <a:ext cx="1178727" cy="276999"/>
          </a:xfrm>
          <a:prstGeom prst="rect">
            <a:avLst/>
          </a:prstGeom>
          <a:noFill/>
        </p:spPr>
        <p:txBody>
          <a:bodyPr wrap="square" lIns="0" tIns="0" rIns="0" bIns="0" rtlCol="0">
            <a:spAutoFit/>
          </a:bodyPr>
          <a:lstStyle/>
          <a:p>
            <a:r>
              <a:rPr lang="zh-CN" altLang="en-US" b="1" i="1" dirty="0">
                <a:solidFill>
                  <a:schemeClr val="bg1"/>
                </a:solidFill>
                <a:latin typeface="微软雅黑" pitchFamily="34" charset="-122"/>
                <a:ea typeface="微软雅黑" pitchFamily="34" charset="-122"/>
              </a:rPr>
              <a:t>质 量 为 先</a:t>
            </a:r>
            <a:endParaRPr lang="en-US" b="1" i="1" dirty="0">
              <a:solidFill>
                <a:schemeClr val="bg1"/>
              </a:solidFill>
              <a:latin typeface="微软雅黑" pitchFamily="34" charset="-122"/>
              <a:ea typeface="微软雅黑" pitchFamily="34" charset="-122"/>
              <a:cs typeface="+mn-ea"/>
              <a:sym typeface="Arial" panose="020B0604020202020204" pitchFamily="34" charset="0"/>
            </a:endParaRPr>
          </a:p>
        </p:txBody>
      </p:sp>
      <p:sp>
        <p:nvSpPr>
          <p:cNvPr id="83" name="矩形 82"/>
          <p:cNvSpPr/>
          <p:nvPr/>
        </p:nvSpPr>
        <p:spPr>
          <a:xfrm>
            <a:off x="9929837" y="1115995"/>
            <a:ext cx="2928913" cy="357190"/>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Footer Text"/>
          <p:cNvSpPr txBox="1"/>
          <p:nvPr/>
        </p:nvSpPr>
        <p:spPr>
          <a:xfrm>
            <a:off x="10144151" y="1156091"/>
            <a:ext cx="1178727" cy="276999"/>
          </a:xfrm>
          <a:prstGeom prst="rect">
            <a:avLst/>
          </a:prstGeom>
          <a:noFill/>
        </p:spPr>
        <p:txBody>
          <a:bodyPr wrap="square" lIns="0" tIns="0" rIns="0" bIns="0" rtlCol="0">
            <a:spAutoFit/>
          </a:bodyPr>
          <a:lstStyle/>
          <a:p>
            <a:r>
              <a:rPr lang="zh-CN" altLang="en-US" b="1" i="1" dirty="0">
                <a:solidFill>
                  <a:schemeClr val="bg1"/>
                </a:solidFill>
                <a:latin typeface="微软雅黑" pitchFamily="34" charset="-122"/>
                <a:ea typeface="微软雅黑" pitchFamily="34" charset="-122"/>
                <a:cs typeface="+mn-ea"/>
                <a:sym typeface="Arial" panose="020B0604020202020204" pitchFamily="34" charset="0"/>
              </a:rPr>
              <a:t>信 誉 为 重</a:t>
            </a:r>
            <a:endParaRPr lang="en-US" b="1" i="1" dirty="0">
              <a:solidFill>
                <a:schemeClr val="bg1"/>
              </a:solidFill>
              <a:latin typeface="微软雅黑" pitchFamily="34" charset="-122"/>
              <a:ea typeface="微软雅黑" pitchFamily="34" charset="-122"/>
              <a:cs typeface="+mn-ea"/>
              <a:sym typeface="Arial" panose="020B0604020202020204" pitchFamily="34" charset="0"/>
            </a:endParaRPr>
          </a:p>
        </p:txBody>
      </p:sp>
      <p:sp>
        <p:nvSpPr>
          <p:cNvPr id="85" name="矩形 84"/>
          <p:cNvSpPr/>
          <p:nvPr/>
        </p:nvSpPr>
        <p:spPr>
          <a:xfrm>
            <a:off x="9644085" y="1616061"/>
            <a:ext cx="3214665" cy="357190"/>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Footer Text"/>
          <p:cNvSpPr txBox="1"/>
          <p:nvPr/>
        </p:nvSpPr>
        <p:spPr>
          <a:xfrm>
            <a:off x="9858399" y="1656157"/>
            <a:ext cx="1178727" cy="276999"/>
          </a:xfrm>
          <a:prstGeom prst="rect">
            <a:avLst/>
          </a:prstGeom>
          <a:noFill/>
        </p:spPr>
        <p:txBody>
          <a:bodyPr wrap="square" lIns="0" tIns="0" rIns="0" bIns="0" rtlCol="0">
            <a:spAutoFit/>
          </a:bodyPr>
          <a:lstStyle/>
          <a:p>
            <a:r>
              <a:rPr lang="zh-CN" altLang="en-US" b="1" i="1" dirty="0">
                <a:solidFill>
                  <a:schemeClr val="bg1"/>
                </a:solidFill>
                <a:latin typeface="微软雅黑" pitchFamily="34" charset="-122"/>
                <a:ea typeface="微软雅黑" pitchFamily="34" charset="-122"/>
                <a:cs typeface="+mn-ea"/>
                <a:sym typeface="Arial" panose="020B0604020202020204" pitchFamily="34" charset="0"/>
              </a:rPr>
              <a:t>管 理 为 本</a:t>
            </a:r>
            <a:endParaRPr lang="en-US" b="1" i="1" dirty="0">
              <a:solidFill>
                <a:schemeClr val="bg1"/>
              </a:solidFill>
              <a:latin typeface="微软雅黑" pitchFamily="34" charset="-122"/>
              <a:ea typeface="微软雅黑" pitchFamily="34" charset="-122"/>
              <a:cs typeface="+mn-ea"/>
              <a:sym typeface="Arial" panose="020B0604020202020204" pitchFamily="34" charset="0"/>
            </a:endParaRPr>
          </a:p>
        </p:txBody>
      </p:sp>
      <p:sp>
        <p:nvSpPr>
          <p:cNvPr id="87" name="矩形 86"/>
          <p:cNvSpPr/>
          <p:nvPr/>
        </p:nvSpPr>
        <p:spPr>
          <a:xfrm>
            <a:off x="9358333" y="2116127"/>
            <a:ext cx="3500417" cy="357190"/>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Footer Text"/>
          <p:cNvSpPr txBox="1"/>
          <p:nvPr/>
        </p:nvSpPr>
        <p:spPr>
          <a:xfrm>
            <a:off x="9572647" y="2156223"/>
            <a:ext cx="1178727" cy="276999"/>
          </a:xfrm>
          <a:prstGeom prst="rect">
            <a:avLst/>
          </a:prstGeom>
          <a:noFill/>
        </p:spPr>
        <p:txBody>
          <a:bodyPr wrap="square" lIns="0" tIns="0" rIns="0" bIns="0" rtlCol="0">
            <a:spAutoFit/>
          </a:bodyPr>
          <a:lstStyle/>
          <a:p>
            <a:r>
              <a:rPr lang="zh-CN" altLang="en-US" b="1" i="1" dirty="0">
                <a:solidFill>
                  <a:schemeClr val="bg1"/>
                </a:solidFill>
                <a:latin typeface="微软雅黑" pitchFamily="34" charset="-122"/>
                <a:ea typeface="微软雅黑" pitchFamily="34" charset="-122"/>
                <a:cs typeface="+mn-ea"/>
                <a:sym typeface="Arial" panose="020B0604020202020204" pitchFamily="34" charset="0"/>
              </a:rPr>
              <a:t>服 务 为 诚</a:t>
            </a:r>
            <a:endParaRPr lang="en-US" b="1" i="1" dirty="0">
              <a:solidFill>
                <a:schemeClr val="bg1"/>
              </a:solidFill>
              <a:latin typeface="微软雅黑" pitchFamily="34" charset="-122"/>
              <a:ea typeface="微软雅黑" pitchFamily="34" charset="-122"/>
              <a:cs typeface="+mn-ea"/>
              <a:sym typeface="Arial" panose="020B0604020202020204" pitchFamily="34" charset="0"/>
            </a:endParaRPr>
          </a:p>
        </p:txBody>
      </p:sp>
    </p:spTree>
    <p:extLst>
      <p:ext uri="{BB962C8B-B14F-4D97-AF65-F5344CB8AC3E}">
        <p14:creationId xmlns:p14="http://schemas.microsoft.com/office/powerpoint/2010/main" val="2300210166"/>
      </p:ext>
    </p:extLst>
  </p:cSld>
  <p:clrMapOvr>
    <a:masterClrMapping/>
  </p:clrMapOvr>
  <p:transition spd="slow" advClick="0" advTm="1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2000" fill="hold"/>
                                        <p:tgtEl>
                                          <p:spTgt spid="16">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16">
                                            <p:txEl>
                                              <p:pRg st="0" end="0"/>
                                            </p:txEl>
                                          </p:spTgt>
                                        </p:tgtEl>
                                      </p:cBhvr>
                                    </p:animEffect>
                                  </p:childTnLst>
                                </p:cTn>
                              </p:par>
                            </p:childTnLst>
                          </p:cTn>
                        </p:par>
                        <p:par>
                          <p:cTn id="10" fill="hold">
                            <p:stCondLst>
                              <p:cond delay="2500"/>
                            </p:stCondLst>
                            <p:childTnLst>
                              <p:par>
                                <p:cTn id="11" presetID="2" presetClass="entr" presetSubtype="4" accel="50000" decel="5000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1000" fill="hold"/>
                                        <p:tgtEl>
                                          <p:spTgt spid="37"/>
                                        </p:tgtEl>
                                        <p:attrNameLst>
                                          <p:attrName>ppt_x</p:attrName>
                                        </p:attrNameLst>
                                      </p:cBhvr>
                                      <p:tavLst>
                                        <p:tav tm="0">
                                          <p:val>
                                            <p:strVal val="#ppt_x"/>
                                          </p:val>
                                        </p:tav>
                                        <p:tav tm="100000">
                                          <p:val>
                                            <p:strVal val="#ppt_x"/>
                                          </p:val>
                                        </p:tav>
                                      </p:tavLst>
                                    </p:anim>
                                    <p:anim calcmode="lin" valueType="num">
                                      <p:cBhvr additive="base">
                                        <p:cTn id="14" dur="1000" fill="hold"/>
                                        <p:tgtEl>
                                          <p:spTgt spid="37"/>
                                        </p:tgtEl>
                                        <p:attrNameLst>
                                          <p:attrName>ppt_y</p:attrName>
                                        </p:attrNameLst>
                                      </p:cBhvr>
                                      <p:tavLst>
                                        <p:tav tm="0">
                                          <p:val>
                                            <p:strVal val="1+#ppt_h/2"/>
                                          </p:val>
                                        </p:tav>
                                        <p:tav tm="100000">
                                          <p:val>
                                            <p:strVal val="#ppt_y"/>
                                          </p:val>
                                        </p:tav>
                                      </p:tavLst>
                                    </p:anim>
                                  </p:childTnLst>
                                </p:cTn>
                              </p:par>
                            </p:childTnLst>
                          </p:cTn>
                        </p:par>
                        <p:par>
                          <p:cTn id="15" fill="hold">
                            <p:stCondLst>
                              <p:cond delay="3500"/>
                            </p:stCondLst>
                            <p:childTnLst>
                              <p:par>
                                <p:cTn id="16" presetID="2" presetClass="entr" presetSubtype="4" accel="50000" decel="5000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1000" fill="hold"/>
                                        <p:tgtEl>
                                          <p:spTgt spid="30"/>
                                        </p:tgtEl>
                                        <p:attrNameLst>
                                          <p:attrName>ppt_x</p:attrName>
                                        </p:attrNameLst>
                                      </p:cBhvr>
                                      <p:tavLst>
                                        <p:tav tm="0">
                                          <p:val>
                                            <p:strVal val="#ppt_x"/>
                                          </p:val>
                                        </p:tav>
                                        <p:tav tm="100000">
                                          <p:val>
                                            <p:strVal val="#ppt_x"/>
                                          </p:val>
                                        </p:tav>
                                      </p:tavLst>
                                    </p:anim>
                                    <p:anim calcmode="lin" valueType="num">
                                      <p:cBhvr additive="base">
                                        <p:cTn id="19" dur="1000" fill="hold"/>
                                        <p:tgtEl>
                                          <p:spTgt spid="30"/>
                                        </p:tgtEl>
                                        <p:attrNameLst>
                                          <p:attrName>ppt_y</p:attrName>
                                        </p:attrNameLst>
                                      </p:cBhvr>
                                      <p:tavLst>
                                        <p:tav tm="0">
                                          <p:val>
                                            <p:strVal val="1+#ppt_h/2"/>
                                          </p:val>
                                        </p:tav>
                                        <p:tav tm="100000">
                                          <p:val>
                                            <p:strVal val="#ppt_y"/>
                                          </p:val>
                                        </p:tav>
                                      </p:tavLst>
                                    </p:anim>
                                  </p:childTnLst>
                                </p:cTn>
                              </p:par>
                            </p:childTnLst>
                          </p:cTn>
                        </p:par>
                        <p:par>
                          <p:cTn id="20" fill="hold">
                            <p:stCondLst>
                              <p:cond delay="4500"/>
                            </p:stCondLst>
                            <p:childTnLst>
                              <p:par>
                                <p:cTn id="21" presetID="12" presetClass="entr" presetSubtype="8"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slide(fromLeft)">
                                      <p:cBhvr>
                                        <p:cTn id="23" dur="1000"/>
                                        <p:tgtEl>
                                          <p:spTgt spid="73"/>
                                        </p:tgtEl>
                                      </p:cBhvr>
                                    </p:animEffect>
                                  </p:childTnLst>
                                </p:cTn>
                              </p:par>
                            </p:childTnLst>
                          </p:cTn>
                        </p:par>
                        <p:par>
                          <p:cTn id="24" fill="hold">
                            <p:stCondLst>
                              <p:cond delay="5500"/>
                            </p:stCondLst>
                            <p:childTnLst>
                              <p:par>
                                <p:cTn id="25" presetID="2" presetClass="entr" presetSubtype="4" accel="50000" decel="5000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ppt_x"/>
                                          </p:val>
                                        </p:tav>
                                        <p:tav tm="100000">
                                          <p:val>
                                            <p:strVal val="#ppt_x"/>
                                          </p:val>
                                        </p:tav>
                                      </p:tavLst>
                                    </p:anim>
                                    <p:anim calcmode="lin" valueType="num">
                                      <p:cBhvr additive="base">
                                        <p:cTn id="28" dur="10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6500"/>
                            </p:stCondLst>
                            <p:childTnLst>
                              <p:par>
                                <p:cTn id="30" presetID="1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slide(fromLeft)">
                                      <p:cBhvr>
                                        <p:cTn id="32" dur="1000"/>
                                        <p:tgtEl>
                                          <p:spTgt spid="72"/>
                                        </p:tgtEl>
                                      </p:cBhvr>
                                    </p:animEffect>
                                  </p:childTnLst>
                                </p:cTn>
                              </p:par>
                            </p:childTnLst>
                          </p:cTn>
                        </p:par>
                        <p:par>
                          <p:cTn id="33" fill="hold">
                            <p:stCondLst>
                              <p:cond delay="7500"/>
                            </p:stCondLst>
                            <p:childTnLst>
                              <p:par>
                                <p:cTn id="34" presetID="2" presetClass="entr" presetSubtype="4" accel="50000" decel="5000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1000" fill="hold"/>
                                        <p:tgtEl>
                                          <p:spTgt spid="33"/>
                                        </p:tgtEl>
                                        <p:attrNameLst>
                                          <p:attrName>ppt_x</p:attrName>
                                        </p:attrNameLst>
                                      </p:cBhvr>
                                      <p:tavLst>
                                        <p:tav tm="0">
                                          <p:val>
                                            <p:strVal val="#ppt_x"/>
                                          </p:val>
                                        </p:tav>
                                        <p:tav tm="100000">
                                          <p:val>
                                            <p:strVal val="#ppt_x"/>
                                          </p:val>
                                        </p:tav>
                                      </p:tavLst>
                                    </p:anim>
                                    <p:anim calcmode="lin" valueType="num">
                                      <p:cBhvr additive="base">
                                        <p:cTn id="37" dur="1000" fill="hold"/>
                                        <p:tgtEl>
                                          <p:spTgt spid="33"/>
                                        </p:tgtEl>
                                        <p:attrNameLst>
                                          <p:attrName>ppt_y</p:attrName>
                                        </p:attrNameLst>
                                      </p:cBhvr>
                                      <p:tavLst>
                                        <p:tav tm="0">
                                          <p:val>
                                            <p:strVal val="1+#ppt_h/2"/>
                                          </p:val>
                                        </p:tav>
                                        <p:tav tm="100000">
                                          <p:val>
                                            <p:strVal val="#ppt_y"/>
                                          </p:val>
                                        </p:tav>
                                      </p:tavLst>
                                    </p:anim>
                                  </p:childTnLst>
                                </p:cTn>
                              </p:par>
                            </p:childTnLst>
                          </p:cTn>
                        </p:par>
                        <p:par>
                          <p:cTn id="38" fill="hold">
                            <p:stCondLst>
                              <p:cond delay="8500"/>
                            </p:stCondLst>
                            <p:childTnLst>
                              <p:par>
                                <p:cTn id="39" presetID="12" presetClass="entr" presetSubtype="8"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slide(fromLeft)">
                                      <p:cBhvr>
                                        <p:cTn id="41" dur="1000"/>
                                        <p:tgtEl>
                                          <p:spTgt spid="71"/>
                                        </p:tgtEl>
                                      </p:cBhvr>
                                    </p:animEffect>
                                  </p:childTnLst>
                                </p:cTn>
                              </p:par>
                            </p:childTnLst>
                          </p:cTn>
                        </p:par>
                        <p:par>
                          <p:cTn id="42" fill="hold">
                            <p:stCondLst>
                              <p:cond delay="9500"/>
                            </p:stCondLst>
                            <p:childTnLst>
                              <p:par>
                                <p:cTn id="43" presetID="22" presetClass="entr" presetSubtype="2"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10000"/>
                            </p:stCondLst>
                            <p:childTnLst>
                              <p:par>
                                <p:cTn id="47" presetID="22" presetClass="entr" presetSubtype="8" fill="hold" grpId="0"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wipe(left)">
                                      <p:cBhvr>
                                        <p:cTn id="49" dur="1000"/>
                                        <p:tgtEl>
                                          <p:spTgt spid="74"/>
                                        </p:tgtEl>
                                      </p:cBhvr>
                                    </p:animEffect>
                                  </p:childTnLst>
                                </p:cTn>
                              </p:par>
                            </p:childTnLst>
                          </p:cTn>
                        </p:par>
                        <p:par>
                          <p:cTn id="50" fill="hold">
                            <p:stCondLst>
                              <p:cond delay="11000"/>
                            </p:stCondLst>
                            <p:childTnLst>
                              <p:par>
                                <p:cTn id="51" presetID="22" presetClass="entr" presetSubtype="2" fill="hold" grpId="0" nodeType="after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wipe(right)">
                                      <p:cBhvr>
                                        <p:cTn id="53" dur="500"/>
                                        <p:tgtEl>
                                          <p:spTgt spid="83"/>
                                        </p:tgtEl>
                                      </p:cBhvr>
                                    </p:animEffect>
                                  </p:childTnLst>
                                </p:cTn>
                              </p:par>
                            </p:childTnLst>
                          </p:cTn>
                        </p:par>
                        <p:par>
                          <p:cTn id="54" fill="hold">
                            <p:stCondLst>
                              <p:cond delay="11500"/>
                            </p:stCondLst>
                            <p:childTnLst>
                              <p:par>
                                <p:cTn id="55" presetID="22" presetClass="entr" presetSubtype="8" fill="hold" grpId="1" nodeType="after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wipe(left)">
                                      <p:cBhvr>
                                        <p:cTn id="57" dur="1000"/>
                                        <p:tgtEl>
                                          <p:spTgt spid="84"/>
                                        </p:tgtEl>
                                      </p:cBhvr>
                                    </p:animEffect>
                                  </p:childTnLst>
                                </p:cTn>
                              </p:par>
                            </p:childTnLst>
                          </p:cTn>
                        </p:par>
                        <p:par>
                          <p:cTn id="58" fill="hold">
                            <p:stCondLst>
                              <p:cond delay="12500"/>
                            </p:stCondLst>
                            <p:childTnLst>
                              <p:par>
                                <p:cTn id="59" presetID="22" presetClass="entr" presetSubtype="2" fill="hold" grpId="0" nodeType="after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wipe(right)">
                                      <p:cBhvr>
                                        <p:cTn id="61" dur="500"/>
                                        <p:tgtEl>
                                          <p:spTgt spid="85"/>
                                        </p:tgtEl>
                                      </p:cBhvr>
                                    </p:animEffect>
                                  </p:childTnLst>
                                </p:cTn>
                              </p:par>
                            </p:childTnLst>
                          </p:cTn>
                        </p:par>
                        <p:par>
                          <p:cTn id="62" fill="hold">
                            <p:stCondLst>
                              <p:cond delay="13000"/>
                            </p:stCondLst>
                            <p:childTnLst>
                              <p:par>
                                <p:cTn id="63" presetID="22" presetClass="entr" presetSubtype="8" fill="hold" grpId="1" nodeType="after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wipe(left)">
                                      <p:cBhvr>
                                        <p:cTn id="65" dur="1000"/>
                                        <p:tgtEl>
                                          <p:spTgt spid="86"/>
                                        </p:tgtEl>
                                      </p:cBhvr>
                                    </p:animEffect>
                                  </p:childTnLst>
                                </p:cTn>
                              </p:par>
                            </p:childTnLst>
                          </p:cTn>
                        </p:par>
                        <p:par>
                          <p:cTn id="66" fill="hold">
                            <p:stCondLst>
                              <p:cond delay="14000"/>
                            </p:stCondLst>
                            <p:childTnLst>
                              <p:par>
                                <p:cTn id="67" presetID="22" presetClass="entr" presetSubtype="2" fill="hold" grpId="0" nodeType="after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wipe(right)">
                                      <p:cBhvr>
                                        <p:cTn id="69" dur="500"/>
                                        <p:tgtEl>
                                          <p:spTgt spid="87"/>
                                        </p:tgtEl>
                                      </p:cBhvr>
                                    </p:animEffect>
                                  </p:childTnLst>
                                </p:cTn>
                              </p:par>
                            </p:childTnLst>
                          </p:cTn>
                        </p:par>
                        <p:par>
                          <p:cTn id="70" fill="hold">
                            <p:stCondLst>
                              <p:cond delay="14500"/>
                            </p:stCondLst>
                            <p:childTnLst>
                              <p:par>
                                <p:cTn id="71" presetID="22" presetClass="entr" presetSubtype="8" fill="hold" grpId="1"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wipe(left)">
                                      <p:cBhvr>
                                        <p:cTn id="73"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71" grpId="0"/>
      <p:bldP spid="72" grpId="0"/>
      <p:bldP spid="73" grpId="0"/>
      <p:bldP spid="74" grpId="0"/>
      <p:bldP spid="83" grpId="0" animBg="1"/>
      <p:bldP spid="84" grpId="1"/>
      <p:bldP spid="85" grpId="0" animBg="1"/>
      <p:bldP spid="86" grpId="1"/>
      <p:bldP spid="87" grpId="0" animBg="1"/>
      <p:bldP spid="8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59"/>
          <p:cNvSpPr>
            <a:spLocks noChangeArrowheads="1"/>
          </p:cNvSpPr>
          <p:nvPr/>
        </p:nvSpPr>
        <p:spPr bwMode="auto">
          <a:xfrm>
            <a:off x="3857371" y="4539052"/>
            <a:ext cx="54039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400" cap="all" dirty="0">
                <a:solidFill>
                  <a:srgbClr val="00B369"/>
                </a:solidFill>
                <a:cs typeface="Arial" panose="020B0604020202020204" pitchFamily="34" charset="0"/>
              </a:rPr>
              <a:t>FUZHOU FUSHAN PNEUMATIC CO., LTD.</a:t>
            </a:r>
            <a:endParaRPr lang="zh-CN" altLang="en-US" sz="1400" cap="all" dirty="0">
              <a:solidFill>
                <a:srgbClr val="00B369"/>
              </a:solidFill>
              <a:cs typeface="Arial" panose="020B0604020202020204" pitchFamily="34" charset="0"/>
            </a:endParaRPr>
          </a:p>
        </p:txBody>
      </p:sp>
      <p:sp>
        <p:nvSpPr>
          <p:cNvPr id="8" name="TextBox 10"/>
          <p:cNvSpPr txBox="1"/>
          <p:nvPr/>
        </p:nvSpPr>
        <p:spPr>
          <a:xfrm>
            <a:off x="3571855" y="2830507"/>
            <a:ext cx="6024726" cy="900246"/>
          </a:xfrm>
          <a:prstGeom prst="rect">
            <a:avLst/>
          </a:prstGeom>
          <a:noFill/>
        </p:spPr>
        <p:txBody>
          <a:bodyPr wrap="none" lIns="68580" tIns="34290" rIns="68580" bIns="34290">
            <a:spAutoFit/>
          </a:bodyPr>
          <a:lstStyle/>
          <a:p>
            <a:pPr algn="ctr">
              <a:buNone/>
            </a:pPr>
            <a:r>
              <a:rPr lang="zh-CN" altLang="en-US" sz="5400" cap="all" dirty="0">
                <a:latin typeface="方正正准黑简体" panose="02000000000000000000" pitchFamily="2" charset="-122"/>
                <a:ea typeface="方正正准黑简体" panose="02000000000000000000" pitchFamily="2" charset="-122"/>
                <a:cs typeface="Arial" panose="020B0604020202020204" pitchFamily="34" charset="0"/>
              </a:rPr>
              <a:t>感谢观看 欢迎指导</a:t>
            </a:r>
          </a:p>
        </p:txBody>
      </p:sp>
      <p:sp>
        <p:nvSpPr>
          <p:cNvPr id="9" name="矩形 259"/>
          <p:cNvSpPr>
            <a:spLocks noChangeArrowheads="1"/>
          </p:cNvSpPr>
          <p:nvPr/>
        </p:nvSpPr>
        <p:spPr bwMode="auto">
          <a:xfrm>
            <a:off x="5312344" y="4901269"/>
            <a:ext cx="24939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400" cap="all" dirty="0">
                <a:solidFill>
                  <a:srgbClr val="00B369"/>
                </a:solidFill>
                <a:latin typeface="Arial" panose="020B0604020202020204" pitchFamily="34" charset="0"/>
                <a:cs typeface="Arial" panose="020B0604020202020204" pitchFamily="34" charset="0"/>
              </a:rPr>
              <a:t>2021</a:t>
            </a:r>
            <a:r>
              <a:rPr lang="zh-CN" altLang="en-US" sz="1400" cap="all" dirty="0">
                <a:solidFill>
                  <a:srgbClr val="00B369"/>
                </a:solidFill>
                <a:latin typeface="Arial" panose="020B0604020202020204" pitchFamily="34" charset="0"/>
                <a:cs typeface="Arial" panose="020B0604020202020204" pitchFamily="34" charset="0"/>
              </a:rPr>
              <a:t>年</a:t>
            </a:r>
            <a:r>
              <a:rPr lang="en-US" altLang="zh-CN" sz="1400" cap="all" dirty="0">
                <a:solidFill>
                  <a:srgbClr val="00B369"/>
                </a:solidFill>
                <a:latin typeface="Arial" panose="020B0604020202020204" pitchFamily="34" charset="0"/>
                <a:cs typeface="Arial" panose="020B0604020202020204" pitchFamily="34" charset="0"/>
              </a:rPr>
              <a:t>11</a:t>
            </a:r>
            <a:r>
              <a:rPr lang="zh-CN" altLang="en-US" sz="1400" cap="all" dirty="0">
                <a:solidFill>
                  <a:srgbClr val="00B369"/>
                </a:solidFill>
                <a:latin typeface="Arial" panose="020B0604020202020204" pitchFamily="34" charset="0"/>
                <a:cs typeface="Arial" panose="020B0604020202020204" pitchFamily="34" charset="0"/>
              </a:rPr>
              <a:t>月</a:t>
            </a:r>
          </a:p>
        </p:txBody>
      </p:sp>
      <p:sp>
        <p:nvSpPr>
          <p:cNvPr id="10" name="TextBox 10"/>
          <p:cNvSpPr txBox="1"/>
          <p:nvPr/>
        </p:nvSpPr>
        <p:spPr>
          <a:xfrm>
            <a:off x="4643425" y="4116391"/>
            <a:ext cx="3831818" cy="438582"/>
          </a:xfrm>
          <a:prstGeom prst="rect">
            <a:avLst/>
          </a:prstGeom>
          <a:noFill/>
        </p:spPr>
        <p:txBody>
          <a:bodyPr wrap="none" lIns="68580" tIns="34290" rIns="68580" bIns="34290">
            <a:spAutoFit/>
          </a:bodyPr>
          <a:lstStyle/>
          <a:p>
            <a:pPr algn="ctr">
              <a:buNone/>
            </a:pPr>
            <a:r>
              <a:rPr lang="zh-CN" altLang="en-US" sz="2400" cap="all" dirty="0">
                <a:solidFill>
                  <a:srgbClr val="00B369"/>
                </a:solidFill>
                <a:latin typeface="Arial" panose="020B0604020202020204" pitchFamily="34" charset="0"/>
                <a:ea typeface="微软雅黑" panose="020B0503020204020204" pitchFamily="34" charset="-122"/>
                <a:cs typeface="Arial" panose="020B0604020202020204" pitchFamily="34" charset="0"/>
              </a:rPr>
              <a:t>福州福善风动设备有限公司</a:t>
            </a:r>
          </a:p>
        </p:txBody>
      </p:sp>
    </p:spTree>
    <p:extLst>
      <p:ext uri="{BB962C8B-B14F-4D97-AF65-F5344CB8AC3E}">
        <p14:creationId xmlns:p14="http://schemas.microsoft.com/office/powerpoint/2010/main" val="2039246217"/>
      </p:ext>
    </p:extLst>
  </p:cSld>
  <p:clrMapOvr>
    <a:masterClrMapping/>
  </p:clrMapOvr>
  <p:transition spd="slow" advClick="0"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1000" fill="hold"/>
                                        <p:tgtEl>
                                          <p:spTgt spid="332"/>
                                        </p:tgtEl>
                                        <p:attrNameLst>
                                          <p:attrName>ppt_w</p:attrName>
                                        </p:attrNameLst>
                                      </p:cBhvr>
                                      <p:tavLst>
                                        <p:tav tm="0">
                                          <p:val>
                                            <p:strVal val="4/3*#ppt_w"/>
                                          </p:val>
                                        </p:tav>
                                        <p:tav tm="100000">
                                          <p:val>
                                            <p:strVal val="#ppt_w"/>
                                          </p:val>
                                        </p:tav>
                                      </p:tavLst>
                                    </p:anim>
                                    <p:anim calcmode="lin" valueType="num">
                                      <p:cBhvr>
                                        <p:cTn id="8" dur="10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10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00" fill="hold"/>
                                        <p:tgtEl>
                                          <p:spTgt spid="8"/>
                                        </p:tgtEl>
                                        <p:attrNameLst>
                                          <p:attrName>ppt_x</p:attrName>
                                        </p:attrNameLst>
                                      </p:cBhvr>
                                      <p:tavLst>
                                        <p:tav tm="0">
                                          <p:val>
                                            <p:strVal val="1+#ppt_w/2"/>
                                          </p:val>
                                        </p:tav>
                                        <p:tav tm="100000">
                                          <p:val>
                                            <p:strVal val="#ppt_x"/>
                                          </p:val>
                                        </p:tav>
                                      </p:tavLst>
                                    </p:anim>
                                    <p:anim calcmode="lin" valueType="num">
                                      <p:cBhvr additive="base">
                                        <p:cTn id="13" dur="8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236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par>
                          <p:cTn id="18" fill="hold">
                            <p:stCondLst>
                              <p:cond delay="336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9"/>
                                        </p:tgtEl>
                                        <p:attrNameLst>
                                          <p:attrName>ppt_y</p:attrName>
                                        </p:attrNameLst>
                                      </p:cBhvr>
                                      <p:tavLst>
                                        <p:tav tm="0">
                                          <p:val>
                                            <p:strVal val="#ppt_y"/>
                                          </p:val>
                                        </p:tav>
                                        <p:tav tm="100000">
                                          <p:val>
                                            <p:strVal val="#ppt_y"/>
                                          </p:val>
                                        </p:tav>
                                      </p:tavLst>
                                    </p:anim>
                                    <p:anim calcmode="lin" valueType="num">
                                      <p:cBhvr>
                                        <p:cTn id="2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9"/>
                                        </p:tgtEl>
                                      </p:cBhvr>
                                    </p:animEffect>
                                  </p:childTnLst>
                                </p:cTn>
                              </p:par>
                            </p:childTnLst>
                          </p:cTn>
                        </p:par>
                        <p:par>
                          <p:cTn id="26" fill="hold">
                            <p:stCondLst>
                              <p:cond delay="5260"/>
                            </p:stCondLst>
                            <p:childTnLst>
                              <p:par>
                                <p:cTn id="27" presetID="26" presetClass="emph" presetSubtype="0" fill="hold" grpId="1" nodeType="afterEffect">
                                  <p:stCondLst>
                                    <p:cond delay="0"/>
                                  </p:stCondLst>
                                  <p:iterate type="lt">
                                    <p:tmPct val="0"/>
                                  </p:iterate>
                                  <p:childTnLst>
                                    <p:animEffect transition="out" filter="fade">
                                      <p:cBhvr>
                                        <p:cTn id="28" dur="500" tmFilter="0, 0; .2, .5; .8, .5; 1, 0"/>
                                        <p:tgtEl>
                                          <p:spTgt spid="19"/>
                                        </p:tgtEl>
                                      </p:cBhvr>
                                    </p:animEffect>
                                    <p:animScale>
                                      <p:cBhvr>
                                        <p:cTn id="29" dur="250" autoRev="1" fill="hold"/>
                                        <p:tgtEl>
                                          <p:spTgt spid="19"/>
                                        </p:tgtEl>
                                      </p:cBhvr>
                                      <p:by x="105000" y="105000"/>
                                    </p:animScale>
                                  </p:childTnLst>
                                </p:cTn>
                              </p:par>
                            </p:childTnLst>
                          </p:cTn>
                        </p:par>
                        <p:par>
                          <p:cTn id="30" fill="hold">
                            <p:stCondLst>
                              <p:cond delay="576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19" grpId="0"/>
      <p:bldP spid="19" grpId="1"/>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椭圆 32"/>
          <p:cNvSpPr/>
          <p:nvPr/>
        </p:nvSpPr>
        <p:spPr>
          <a:xfrm>
            <a:off x="4857739" y="5473713"/>
            <a:ext cx="1428772" cy="142877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9786961" y="4116391"/>
            <a:ext cx="1500210" cy="150021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8643953" y="5902341"/>
            <a:ext cx="857256" cy="7858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643689" y="6116655"/>
            <a:ext cx="545527" cy="50006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000219" y="4545019"/>
            <a:ext cx="2428892" cy="24288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9786961" y="1616061"/>
            <a:ext cx="2157760" cy="2157760"/>
          </a:xfrm>
          <a:prstGeom prst="ellipse">
            <a:avLst/>
          </a:prstGeom>
          <a:solidFill>
            <a:schemeClr val="bg1"/>
          </a:solidFill>
          <a:ln w="25400">
            <a:solidFill>
              <a:srgbClr val="00B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8" name="椭圆 27"/>
          <p:cNvSpPr/>
          <p:nvPr/>
        </p:nvSpPr>
        <p:spPr>
          <a:xfrm>
            <a:off x="5214929" y="1616061"/>
            <a:ext cx="2157760" cy="2157760"/>
          </a:xfrm>
          <a:prstGeom prst="ellipse">
            <a:avLst/>
          </a:prstGeom>
          <a:solidFill>
            <a:schemeClr val="bg1"/>
          </a:solidFill>
          <a:ln w="25400">
            <a:solidFill>
              <a:srgbClr val="00B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7" name="椭圆 26"/>
          <p:cNvSpPr/>
          <p:nvPr/>
        </p:nvSpPr>
        <p:spPr>
          <a:xfrm>
            <a:off x="785773" y="1616061"/>
            <a:ext cx="2157760" cy="2157760"/>
          </a:xfrm>
          <a:prstGeom prst="ellipse">
            <a:avLst/>
          </a:prstGeom>
          <a:solidFill>
            <a:schemeClr val="bg1"/>
          </a:solidFill>
          <a:ln w="25400">
            <a:solidFill>
              <a:srgbClr val="00B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6" name="椭圆 25"/>
          <p:cNvSpPr/>
          <p:nvPr/>
        </p:nvSpPr>
        <p:spPr>
          <a:xfrm>
            <a:off x="7143755" y="1330309"/>
            <a:ext cx="3005170" cy="3005170"/>
          </a:xfrm>
          <a:prstGeom prst="ellipse">
            <a:avLst/>
          </a:prstGeom>
          <a:solidFill>
            <a:schemeClr val="bg1"/>
          </a:solidFill>
          <a:ln w="25400">
            <a:solidFill>
              <a:srgbClr val="00B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4" name="椭圆 23"/>
          <p:cNvSpPr/>
          <p:nvPr/>
        </p:nvSpPr>
        <p:spPr>
          <a:xfrm>
            <a:off x="2605055" y="1292203"/>
            <a:ext cx="3005170" cy="3005170"/>
          </a:xfrm>
          <a:prstGeom prst="ellipse">
            <a:avLst/>
          </a:prstGeom>
          <a:solidFill>
            <a:schemeClr val="bg1"/>
          </a:solidFill>
          <a:ln w="25400">
            <a:solidFill>
              <a:srgbClr val="00B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23" name="图片 22" descr="公司简介-5.png"/>
          <p:cNvPicPr>
            <a:picLocks noChangeAspect="1"/>
          </p:cNvPicPr>
          <p:nvPr/>
        </p:nvPicPr>
        <p:blipFill>
          <a:blip r:embed="rId3"/>
          <a:stretch>
            <a:fillRect/>
          </a:stretch>
        </p:blipFill>
        <p:spPr>
          <a:xfrm>
            <a:off x="857211" y="1688603"/>
            <a:ext cx="1996915" cy="1996915"/>
          </a:xfrm>
          <a:prstGeom prst="rect">
            <a:avLst/>
          </a:prstGeom>
        </p:spPr>
      </p:pic>
      <p:pic>
        <p:nvPicPr>
          <p:cNvPr id="22" name="图片 21" descr="公司简介-4.png"/>
          <p:cNvPicPr>
            <a:picLocks noChangeAspect="1"/>
          </p:cNvPicPr>
          <p:nvPr/>
        </p:nvPicPr>
        <p:blipFill>
          <a:blip r:embed="rId4"/>
          <a:stretch>
            <a:fillRect/>
          </a:stretch>
        </p:blipFill>
        <p:spPr>
          <a:xfrm>
            <a:off x="9858399" y="1688603"/>
            <a:ext cx="1996915" cy="1996915"/>
          </a:xfrm>
          <a:prstGeom prst="rect">
            <a:avLst/>
          </a:prstGeom>
        </p:spPr>
      </p:pic>
      <p:pic>
        <p:nvPicPr>
          <p:cNvPr id="21" name="图片 20" descr="未标题-3.png"/>
          <p:cNvPicPr>
            <a:picLocks noChangeAspect="1"/>
          </p:cNvPicPr>
          <p:nvPr/>
        </p:nvPicPr>
        <p:blipFill>
          <a:blip r:embed="rId5"/>
          <a:stretch>
            <a:fillRect/>
          </a:stretch>
        </p:blipFill>
        <p:spPr>
          <a:xfrm>
            <a:off x="5357805" y="1688603"/>
            <a:ext cx="1996915" cy="1996915"/>
          </a:xfrm>
          <a:prstGeom prst="rect">
            <a:avLst/>
          </a:prstGeom>
        </p:spPr>
      </p:pic>
      <p:sp>
        <p:nvSpPr>
          <p:cNvPr id="44" name="Content Placeholder 2"/>
          <p:cNvSpPr txBox="1">
            <a:spLocks/>
          </p:cNvSpPr>
          <p:nvPr/>
        </p:nvSpPr>
        <p:spPr>
          <a:xfrm>
            <a:off x="1714467" y="247947"/>
            <a:ext cx="2714644" cy="439420"/>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rPr>
              <a:t>公司概况简介（一）</a:t>
            </a:r>
            <a:endParaRPr 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45" name="图片 44" descr="GREENlogo-01.png"/>
          <p:cNvPicPr>
            <a:picLocks noChangeAspect="1"/>
          </p:cNvPicPr>
          <p:nvPr/>
        </p:nvPicPr>
        <p:blipFill>
          <a:blip r:embed="rId6"/>
          <a:stretch>
            <a:fillRect/>
          </a:stretch>
        </p:blipFill>
        <p:spPr>
          <a:xfrm>
            <a:off x="142831" y="187301"/>
            <a:ext cx="1512905" cy="529790"/>
          </a:xfrm>
          <a:prstGeom prst="rect">
            <a:avLst/>
          </a:prstGeom>
        </p:spPr>
      </p:pic>
      <p:sp>
        <p:nvSpPr>
          <p:cNvPr id="46" name="矩形 45"/>
          <p:cNvSpPr/>
          <p:nvPr/>
        </p:nvSpPr>
        <p:spPr>
          <a:xfrm>
            <a:off x="0" y="687366"/>
            <a:ext cx="4500549" cy="45719"/>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公司简介-1.png"/>
          <p:cNvPicPr>
            <a:picLocks noChangeAspect="1"/>
          </p:cNvPicPr>
          <p:nvPr/>
        </p:nvPicPr>
        <p:blipFill>
          <a:blip r:embed="rId7"/>
          <a:stretch>
            <a:fillRect/>
          </a:stretch>
        </p:blipFill>
        <p:spPr>
          <a:xfrm>
            <a:off x="2714599" y="1401747"/>
            <a:ext cx="2791707" cy="2791707"/>
          </a:xfrm>
          <a:prstGeom prst="rect">
            <a:avLst/>
          </a:prstGeom>
        </p:spPr>
      </p:pic>
      <p:pic>
        <p:nvPicPr>
          <p:cNvPr id="20" name="图片 19" descr="公司简介-2.png"/>
          <p:cNvPicPr>
            <a:picLocks noChangeAspect="1"/>
          </p:cNvPicPr>
          <p:nvPr/>
        </p:nvPicPr>
        <p:blipFill>
          <a:blip r:embed="rId8"/>
          <a:stretch>
            <a:fillRect/>
          </a:stretch>
        </p:blipFill>
        <p:spPr>
          <a:xfrm>
            <a:off x="7215193" y="1401747"/>
            <a:ext cx="2791707" cy="2791707"/>
          </a:xfrm>
          <a:prstGeom prst="rect">
            <a:avLst/>
          </a:prstGeom>
        </p:spPr>
      </p:pic>
      <p:sp>
        <p:nvSpPr>
          <p:cNvPr id="25" name="TextBox 24"/>
          <p:cNvSpPr txBox="1"/>
          <p:nvPr/>
        </p:nvSpPr>
        <p:spPr>
          <a:xfrm>
            <a:off x="857211" y="4402143"/>
            <a:ext cx="11287204" cy="2446824"/>
          </a:xfrm>
          <a:prstGeom prst="rect">
            <a:avLst/>
          </a:prstGeom>
          <a:noFill/>
        </p:spPr>
        <p:txBody>
          <a:bodyPr wrap="square" rtlCol="0">
            <a:spAutoFit/>
          </a:bodyPr>
          <a:lstStyle/>
          <a:p>
            <a:r>
              <a:rPr lang="zh-CN" altLang="en-US" sz="1400" dirty="0">
                <a:latin typeface="微软雅黑" pitchFamily="34" charset="-122"/>
                <a:ea typeface="微软雅黑" pitchFamily="34" charset="-122"/>
              </a:rPr>
              <a:t>    福州福善风动设备有限公司是中国大陆最大的气动类五金工具产品生产及销售商。于</a:t>
            </a:r>
            <a:r>
              <a:rPr lang="en-US" altLang="zh-CN" sz="1400" dirty="0">
                <a:latin typeface="微软雅黑" pitchFamily="34" charset="-122"/>
                <a:ea typeface="微软雅黑" pitchFamily="34" charset="-122"/>
              </a:rPr>
              <a:t>1993</a:t>
            </a:r>
            <a:r>
              <a:rPr lang="zh-CN" altLang="en-US" sz="1400" dirty="0">
                <a:latin typeface="微软雅黑" pitchFamily="34" charset="-122"/>
                <a:ea typeface="微软雅黑" pitchFamily="34" charset="-122"/>
              </a:rPr>
              <a:t>年</a:t>
            </a:r>
            <a:r>
              <a:rPr lang="en-US" altLang="zh-CN" sz="1400" dirty="0">
                <a:latin typeface="微软雅黑" pitchFamily="34" charset="-122"/>
                <a:ea typeface="微软雅黑" pitchFamily="34" charset="-122"/>
              </a:rPr>
              <a:t>6</a:t>
            </a:r>
            <a:r>
              <a:rPr lang="zh-CN" altLang="en-US" sz="1400" dirty="0">
                <a:latin typeface="微软雅黑" pitchFamily="34" charset="-122"/>
                <a:ea typeface="微软雅黑" pitchFamily="34" charset="-122"/>
              </a:rPr>
              <a:t>月成立于福州，有近三十年的气动工具生产历史的台商独资企业。公司于</a:t>
            </a:r>
            <a:r>
              <a:rPr lang="en-US" altLang="zh-CN" sz="1400" dirty="0">
                <a:latin typeface="微软雅黑" pitchFamily="34" charset="-122"/>
                <a:ea typeface="微软雅黑" pitchFamily="34" charset="-122"/>
              </a:rPr>
              <a:t>2008</a:t>
            </a:r>
            <a:r>
              <a:rPr lang="zh-CN" altLang="en-US" sz="1400" dirty="0">
                <a:latin typeface="微软雅黑" pitchFamily="34" charset="-122"/>
                <a:ea typeface="微软雅黑" pitchFamily="34" charset="-122"/>
              </a:rPr>
              <a:t>年正式搬迁至现址连江县琯头镇，总投资</a:t>
            </a:r>
            <a:r>
              <a:rPr lang="en-US" altLang="zh-CN" sz="1400" dirty="0">
                <a:latin typeface="微软雅黑" pitchFamily="34" charset="-122"/>
                <a:ea typeface="微软雅黑" pitchFamily="34" charset="-122"/>
              </a:rPr>
              <a:t>880</a:t>
            </a:r>
            <a:r>
              <a:rPr lang="zh-CN" altLang="en-US" sz="1400" dirty="0">
                <a:latin typeface="微软雅黑" pitchFamily="34" charset="-122"/>
                <a:ea typeface="微软雅黑" pitchFamily="34" charset="-122"/>
              </a:rPr>
              <a:t>万美元</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注册资本</a:t>
            </a:r>
            <a:r>
              <a:rPr lang="en-US" altLang="zh-CN" sz="1400" dirty="0">
                <a:latin typeface="微软雅黑" pitchFamily="34" charset="-122"/>
                <a:ea typeface="微软雅黑" pitchFamily="34" charset="-122"/>
              </a:rPr>
              <a:t>500</a:t>
            </a:r>
            <a:r>
              <a:rPr lang="zh-CN" altLang="en-US" sz="1400" dirty="0">
                <a:latin typeface="微软雅黑" pitchFamily="34" charset="-122"/>
                <a:ea typeface="微软雅黑" pitchFamily="34" charset="-122"/>
              </a:rPr>
              <a:t>万美元。 </a:t>
            </a:r>
          </a:p>
          <a:p>
            <a:r>
              <a:rPr lang="zh-CN" altLang="en-US" sz="1400" dirty="0">
                <a:latin typeface="微软雅黑" pitchFamily="34" charset="-122"/>
                <a:ea typeface="微软雅黑" pitchFamily="34" charset="-122"/>
              </a:rPr>
              <a:t>    公司现有员工</a:t>
            </a:r>
            <a:r>
              <a:rPr lang="en-US" altLang="zh-CN" sz="1400" dirty="0">
                <a:latin typeface="微软雅黑" pitchFamily="34" charset="-122"/>
                <a:ea typeface="微软雅黑" pitchFamily="34" charset="-122"/>
              </a:rPr>
              <a:t>300</a:t>
            </a:r>
            <a:r>
              <a:rPr lang="zh-CN" altLang="en-US" sz="1400" dirty="0">
                <a:latin typeface="微软雅黑" pitchFamily="34" charset="-122"/>
                <a:ea typeface="微软雅黑" pitchFamily="34" charset="-122"/>
              </a:rPr>
              <a:t>多人，工厂占地面积</a:t>
            </a:r>
            <a:r>
              <a:rPr lang="en-US" altLang="zh-CN" sz="1400" dirty="0">
                <a:latin typeface="微软雅黑" pitchFamily="34" charset="-122"/>
                <a:ea typeface="微软雅黑" pitchFamily="34" charset="-122"/>
              </a:rPr>
              <a:t>7</a:t>
            </a:r>
            <a:r>
              <a:rPr lang="zh-CN" altLang="en-US" sz="1400" dirty="0">
                <a:latin typeface="微软雅黑" pitchFamily="34" charset="-122"/>
                <a:ea typeface="微软雅黑" pitchFamily="34" charset="-122"/>
              </a:rPr>
              <a:t>万多平方米，其中在建面积</a:t>
            </a:r>
            <a:r>
              <a:rPr lang="en-US" altLang="zh-CN" sz="1400" dirty="0">
                <a:latin typeface="微软雅黑" pitchFamily="34" charset="-122"/>
                <a:ea typeface="微软雅黑" pitchFamily="34" charset="-122"/>
              </a:rPr>
              <a:t>3.5</a:t>
            </a:r>
            <a:r>
              <a:rPr lang="zh-CN" altLang="en-US" sz="1400" dirty="0">
                <a:latin typeface="微软雅黑" pitchFamily="34" charset="-122"/>
                <a:ea typeface="微软雅黑" pitchFamily="34" charset="-122"/>
              </a:rPr>
              <a:t>万平方米。在上海设有生产分公司，上海，台湾台南市设有贸易公司。</a:t>
            </a:r>
          </a:p>
          <a:p>
            <a:r>
              <a:rPr lang="zh-CN" altLang="en-US" sz="1400" dirty="0">
                <a:latin typeface="微软雅黑" pitchFamily="34" charset="-122"/>
                <a:ea typeface="微软雅黑" pitchFamily="34" charset="-122"/>
              </a:rPr>
              <a:t>    自成立以来，本公司致力于为全世界气动五金工具用户提供高品质的专业产品。现已形成气动工具类、喷枪类、五金气动接头类、气管轮座类四大类一百多个品种的生产系统。</a:t>
            </a:r>
          </a:p>
          <a:p>
            <a:r>
              <a:rPr lang="zh-CN" altLang="en-US" sz="1400" dirty="0">
                <a:latin typeface="微软雅黑" pitchFamily="34" charset="-122"/>
                <a:ea typeface="微软雅黑" pitchFamily="34" charset="-122"/>
              </a:rPr>
              <a:t>    公司在科学创新、规范化管理及产品品质控制上享有盛誉，公司及产品先后通过</a:t>
            </a:r>
            <a:r>
              <a:rPr lang="en-US" altLang="zh-CN" sz="1400" dirty="0">
                <a:latin typeface="微软雅黑" pitchFamily="34" charset="-122"/>
                <a:ea typeface="微软雅黑" pitchFamily="34" charset="-122"/>
              </a:rPr>
              <a:t>ISO9001</a:t>
            </a:r>
            <a:r>
              <a:rPr lang="zh-CN" altLang="en-US" sz="1400" dirty="0">
                <a:latin typeface="微软雅黑" pitchFamily="34" charset="-122"/>
                <a:ea typeface="微软雅黑" pitchFamily="34" charset="-122"/>
              </a:rPr>
              <a:t>质量体系、欧共体</a:t>
            </a:r>
            <a:r>
              <a:rPr lang="en-US" altLang="zh-CN" sz="1400" dirty="0">
                <a:latin typeface="微软雅黑" pitchFamily="34" charset="-122"/>
                <a:ea typeface="微软雅黑" pitchFamily="34" charset="-122"/>
              </a:rPr>
              <a:t>GS</a:t>
            </a: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CE </a:t>
            </a:r>
            <a:r>
              <a:rPr lang="zh-CN" altLang="en-US" sz="1400" dirty="0">
                <a:latin typeface="微软雅黑" pitchFamily="34" charset="-122"/>
                <a:ea typeface="微软雅黑" pitchFamily="34" charset="-122"/>
              </a:rPr>
              <a:t>等国际质量认证。旗下的“</a:t>
            </a:r>
            <a:r>
              <a:rPr lang="en-US" altLang="zh-CN" sz="1400" dirty="0">
                <a:latin typeface="微软雅黑" pitchFamily="34" charset="-122"/>
                <a:ea typeface="微软雅黑" pitchFamily="34" charset="-122"/>
              </a:rPr>
              <a:t>GREEN”</a:t>
            </a: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FAN”</a:t>
            </a: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GREEN POWER”</a:t>
            </a:r>
            <a:r>
              <a:rPr lang="zh-CN" altLang="en-US" sz="1400" dirty="0">
                <a:latin typeface="微软雅黑" pitchFamily="34" charset="-122"/>
                <a:ea typeface="微软雅黑" pitchFamily="34" charset="-122"/>
              </a:rPr>
              <a:t>等品牌已经成为中国大陆气动五金产品中的佼佼者。其中“</a:t>
            </a:r>
            <a:r>
              <a:rPr lang="en-US" altLang="zh-CN" sz="1400" dirty="0">
                <a:latin typeface="微软雅黑" pitchFamily="34" charset="-122"/>
                <a:ea typeface="微软雅黑" pitchFamily="34" charset="-122"/>
              </a:rPr>
              <a:t>GREEN-</a:t>
            </a:r>
            <a:r>
              <a:rPr lang="zh-CN" altLang="en-US" sz="1400" dirty="0">
                <a:latin typeface="微软雅黑" pitchFamily="34" charset="-122"/>
                <a:ea typeface="微软雅黑" pitchFamily="34" charset="-122"/>
              </a:rPr>
              <a:t>绿牌”荣获福建省名牌产品称号。</a:t>
            </a:r>
          </a:p>
          <a:p>
            <a:r>
              <a:rPr lang="zh-CN" altLang="en-US" sz="1400" dirty="0">
                <a:latin typeface="微软雅黑" pitchFamily="34" charset="-122"/>
                <a:ea typeface="微软雅黑" pitchFamily="34" charset="-122"/>
              </a:rPr>
              <a:t>    公司产品主要以外销为主，产品主要销往台湾，美国，欧洲，东南亚等市场，</a:t>
            </a:r>
            <a:r>
              <a:rPr lang="en-US" altLang="zh-CN" sz="1400" dirty="0">
                <a:latin typeface="微软雅黑" pitchFamily="34" charset="-122"/>
                <a:ea typeface="微软雅黑" pitchFamily="34" charset="-122"/>
              </a:rPr>
              <a:t>2015</a:t>
            </a:r>
            <a:r>
              <a:rPr lang="zh-CN" altLang="en-US" sz="1400" dirty="0">
                <a:latin typeface="微软雅黑" pitchFamily="34" charset="-122"/>
                <a:ea typeface="微软雅黑" pitchFamily="34" charset="-122"/>
              </a:rPr>
              <a:t>年产值达一亿多元，产品遍布</a:t>
            </a:r>
            <a:r>
              <a:rPr lang="en-US" altLang="zh-CN" sz="1400" dirty="0">
                <a:latin typeface="微软雅黑" pitchFamily="34" charset="-122"/>
                <a:ea typeface="微软雅黑" pitchFamily="34" charset="-122"/>
              </a:rPr>
              <a:t>SEARS</a:t>
            </a: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HOMEDEPOT</a:t>
            </a: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WAL-MART</a:t>
            </a:r>
            <a:r>
              <a:rPr lang="zh-CN" altLang="en-US" sz="1400" dirty="0">
                <a:latin typeface="微软雅黑" pitchFamily="34" charset="-122"/>
                <a:ea typeface="微软雅黑" pitchFamily="34" charset="-122"/>
              </a:rPr>
              <a:t>等专业工具卖场</a:t>
            </a:r>
            <a:r>
              <a:rPr lang="zh-CN" altLang="en-US" sz="1300" dirty="0">
                <a:latin typeface="微软雅黑" pitchFamily="34" charset="-122"/>
                <a:ea typeface="微软雅黑" pitchFamily="34" charset="-122"/>
              </a:rPr>
              <a:t>。</a:t>
            </a:r>
          </a:p>
          <a:p>
            <a:endParaRPr lang="zh-CN" altLang="en-US" sz="1300" dirty="0">
              <a:latin typeface="微软雅黑" pitchFamily="34" charset="-122"/>
              <a:ea typeface="微软雅黑" pitchFamily="34" charset="-122"/>
            </a:endParaRPr>
          </a:p>
        </p:txBody>
      </p:sp>
    </p:spTree>
    <p:extLst>
      <p:ext uri="{BB962C8B-B14F-4D97-AF65-F5344CB8AC3E}">
        <p14:creationId xmlns:p14="http://schemas.microsoft.com/office/powerpoint/2010/main" val="1416632946"/>
      </p:ext>
    </p:extLst>
  </p:cSld>
  <p:clrMapOvr>
    <a:masterClrMapping/>
  </p:clrMapOvr>
  <p:transition spd="slow"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p:cTn id="7" dur="2000" fill="hold"/>
                                        <p:tgtEl>
                                          <p:spTgt spid="44">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4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44">
                                            <p:txEl>
                                              <p:pRg st="0" end="0"/>
                                            </p:txEl>
                                          </p:spTgt>
                                        </p:tgtEl>
                                      </p:cBhvr>
                                    </p:animEffect>
                                  </p:childTnLst>
                                </p:cTn>
                              </p:par>
                            </p:childTnLst>
                          </p:cTn>
                        </p:par>
                        <p:par>
                          <p:cTn id="10" fill="hold">
                            <p:stCondLst>
                              <p:cond delay="2000"/>
                            </p:stCondLst>
                            <p:childTnLst>
                              <p:par>
                                <p:cTn id="11" presetID="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2000" fill="hold"/>
                                        <p:tgtEl>
                                          <p:spTgt spid="27"/>
                                        </p:tgtEl>
                                        <p:attrNameLst>
                                          <p:attrName>ppt_x</p:attrName>
                                        </p:attrNameLst>
                                      </p:cBhvr>
                                      <p:tavLst>
                                        <p:tav tm="0">
                                          <p:val>
                                            <p:strVal val="0-#ppt_w/2"/>
                                          </p:val>
                                        </p:tav>
                                        <p:tav tm="100000">
                                          <p:val>
                                            <p:strVal val="#ppt_x"/>
                                          </p:val>
                                        </p:tav>
                                      </p:tavLst>
                                    </p:anim>
                                    <p:anim calcmode="lin" valueType="num">
                                      <p:cBhvr additive="base">
                                        <p:cTn id="14" dur="2000" fill="hold"/>
                                        <p:tgtEl>
                                          <p:spTgt spid="2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000" fill="hold"/>
                                        <p:tgtEl>
                                          <p:spTgt spid="23"/>
                                        </p:tgtEl>
                                        <p:attrNameLst>
                                          <p:attrName>ppt_x</p:attrName>
                                        </p:attrNameLst>
                                      </p:cBhvr>
                                      <p:tavLst>
                                        <p:tav tm="0">
                                          <p:val>
                                            <p:strVal val="0-#ppt_w/2"/>
                                          </p:val>
                                        </p:tav>
                                        <p:tav tm="100000">
                                          <p:val>
                                            <p:strVal val="#ppt_x"/>
                                          </p:val>
                                        </p:tav>
                                      </p:tavLst>
                                    </p:anim>
                                    <p:anim calcmode="lin" valueType="num">
                                      <p:cBhvr additive="base">
                                        <p:cTn id="18" dur="20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2000" fill="hold"/>
                                        <p:tgtEl>
                                          <p:spTgt spid="19"/>
                                        </p:tgtEl>
                                        <p:attrNameLst>
                                          <p:attrName>ppt_x</p:attrName>
                                        </p:attrNameLst>
                                      </p:cBhvr>
                                      <p:tavLst>
                                        <p:tav tm="0">
                                          <p:val>
                                            <p:strVal val="0-#ppt_w/2"/>
                                          </p:val>
                                        </p:tav>
                                        <p:tav tm="100000">
                                          <p:val>
                                            <p:strVal val="#ppt_x"/>
                                          </p:val>
                                        </p:tav>
                                      </p:tavLst>
                                    </p:anim>
                                    <p:anim calcmode="lin" valueType="num">
                                      <p:cBhvr additive="base">
                                        <p:cTn id="22" dur="2000" fill="hold"/>
                                        <p:tgtEl>
                                          <p:spTgt spid="1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2000" fill="hold"/>
                                        <p:tgtEl>
                                          <p:spTgt spid="24"/>
                                        </p:tgtEl>
                                        <p:attrNameLst>
                                          <p:attrName>ppt_x</p:attrName>
                                        </p:attrNameLst>
                                      </p:cBhvr>
                                      <p:tavLst>
                                        <p:tav tm="0">
                                          <p:val>
                                            <p:strVal val="0-#ppt_w/2"/>
                                          </p:val>
                                        </p:tav>
                                        <p:tav tm="100000">
                                          <p:val>
                                            <p:strVal val="#ppt_x"/>
                                          </p:val>
                                        </p:tav>
                                      </p:tavLst>
                                    </p:anim>
                                    <p:anim calcmode="lin" valueType="num">
                                      <p:cBhvr additive="base">
                                        <p:cTn id="26" dur="20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2000" fill="hold"/>
                                        <p:tgtEl>
                                          <p:spTgt spid="21"/>
                                        </p:tgtEl>
                                        <p:attrNameLst>
                                          <p:attrName>ppt_x</p:attrName>
                                        </p:attrNameLst>
                                      </p:cBhvr>
                                      <p:tavLst>
                                        <p:tav tm="0">
                                          <p:val>
                                            <p:strVal val="0-#ppt_w/2"/>
                                          </p:val>
                                        </p:tav>
                                        <p:tav tm="100000">
                                          <p:val>
                                            <p:strVal val="#ppt_x"/>
                                          </p:val>
                                        </p:tav>
                                      </p:tavLst>
                                    </p:anim>
                                    <p:anim calcmode="lin" valueType="num">
                                      <p:cBhvr additive="base">
                                        <p:cTn id="30" dur="2000" fill="hold"/>
                                        <p:tgtEl>
                                          <p:spTgt spid="2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2000" fill="hold"/>
                                        <p:tgtEl>
                                          <p:spTgt spid="28"/>
                                        </p:tgtEl>
                                        <p:attrNameLst>
                                          <p:attrName>ppt_x</p:attrName>
                                        </p:attrNameLst>
                                      </p:cBhvr>
                                      <p:tavLst>
                                        <p:tav tm="0">
                                          <p:val>
                                            <p:strVal val="0-#ppt_w/2"/>
                                          </p:val>
                                        </p:tav>
                                        <p:tav tm="100000">
                                          <p:val>
                                            <p:strVal val="#ppt_x"/>
                                          </p:val>
                                        </p:tav>
                                      </p:tavLst>
                                    </p:anim>
                                    <p:anim calcmode="lin" valueType="num">
                                      <p:cBhvr additive="base">
                                        <p:cTn id="34" dur="2000" fill="hold"/>
                                        <p:tgtEl>
                                          <p:spTgt spid="28"/>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2000" fill="hold"/>
                                        <p:tgtEl>
                                          <p:spTgt spid="20"/>
                                        </p:tgtEl>
                                        <p:attrNameLst>
                                          <p:attrName>ppt_x</p:attrName>
                                        </p:attrNameLst>
                                      </p:cBhvr>
                                      <p:tavLst>
                                        <p:tav tm="0">
                                          <p:val>
                                            <p:strVal val="0-#ppt_w/2"/>
                                          </p:val>
                                        </p:tav>
                                        <p:tav tm="100000">
                                          <p:val>
                                            <p:strVal val="#ppt_x"/>
                                          </p:val>
                                        </p:tav>
                                      </p:tavLst>
                                    </p:anim>
                                    <p:anim calcmode="lin" valueType="num">
                                      <p:cBhvr additive="base">
                                        <p:cTn id="38" dur="20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2000" fill="hold"/>
                                        <p:tgtEl>
                                          <p:spTgt spid="26"/>
                                        </p:tgtEl>
                                        <p:attrNameLst>
                                          <p:attrName>ppt_x</p:attrName>
                                        </p:attrNameLst>
                                      </p:cBhvr>
                                      <p:tavLst>
                                        <p:tav tm="0">
                                          <p:val>
                                            <p:strVal val="0-#ppt_w/2"/>
                                          </p:val>
                                        </p:tav>
                                        <p:tav tm="100000">
                                          <p:val>
                                            <p:strVal val="#ppt_x"/>
                                          </p:val>
                                        </p:tav>
                                      </p:tavLst>
                                    </p:anim>
                                    <p:anim calcmode="lin" valueType="num">
                                      <p:cBhvr additive="base">
                                        <p:cTn id="42" dur="2000" fill="hold"/>
                                        <p:tgtEl>
                                          <p:spTgt spid="26"/>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2000" fill="hold"/>
                                        <p:tgtEl>
                                          <p:spTgt spid="22"/>
                                        </p:tgtEl>
                                        <p:attrNameLst>
                                          <p:attrName>ppt_x</p:attrName>
                                        </p:attrNameLst>
                                      </p:cBhvr>
                                      <p:tavLst>
                                        <p:tav tm="0">
                                          <p:val>
                                            <p:strVal val="0-#ppt_w/2"/>
                                          </p:val>
                                        </p:tav>
                                        <p:tav tm="100000">
                                          <p:val>
                                            <p:strVal val="#ppt_x"/>
                                          </p:val>
                                        </p:tav>
                                      </p:tavLst>
                                    </p:anim>
                                    <p:anim calcmode="lin" valueType="num">
                                      <p:cBhvr additive="base">
                                        <p:cTn id="46" dur="2000" fill="hold"/>
                                        <p:tgtEl>
                                          <p:spTgt spid="2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2000" fill="hold"/>
                                        <p:tgtEl>
                                          <p:spTgt spid="29"/>
                                        </p:tgtEl>
                                        <p:attrNameLst>
                                          <p:attrName>ppt_x</p:attrName>
                                        </p:attrNameLst>
                                      </p:cBhvr>
                                      <p:tavLst>
                                        <p:tav tm="0">
                                          <p:val>
                                            <p:strVal val="0-#ppt_w/2"/>
                                          </p:val>
                                        </p:tav>
                                        <p:tav tm="100000">
                                          <p:val>
                                            <p:strVal val="#ppt_x"/>
                                          </p:val>
                                        </p:tav>
                                      </p:tavLst>
                                    </p:anim>
                                    <p:anim calcmode="lin" valueType="num">
                                      <p:cBhvr additive="base">
                                        <p:cTn id="50" dur="2000" fill="hold"/>
                                        <p:tgtEl>
                                          <p:spTgt spid="29"/>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0"/>
                                        <p:tgtEl>
                                          <p:spTgt spid="25"/>
                                        </p:tgtEl>
                                      </p:cBhvr>
                                    </p:animEffect>
                                  </p:childTnLst>
                                </p:cTn>
                              </p:par>
                            </p:childTnLst>
                          </p:cTn>
                        </p:par>
                        <p:par>
                          <p:cTn id="55" fill="hold">
                            <p:stCondLst>
                              <p:cond delay="9000"/>
                            </p:stCondLst>
                            <p:childTnLst>
                              <p:par>
                                <p:cTn id="56" presetID="31" presetClass="entr" presetSubtype="0" fill="hold" grpId="0" nodeType="afterEffect">
                                  <p:stCondLst>
                                    <p:cond delay="0"/>
                                  </p:stCondLst>
                                  <p:iterate type="lt">
                                    <p:tmPct val="5000"/>
                                  </p:iterate>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 calcmode="lin" valueType="num">
                                      <p:cBhvr>
                                        <p:cTn id="60" dur="500" fill="hold"/>
                                        <p:tgtEl>
                                          <p:spTgt spid="33"/>
                                        </p:tgtEl>
                                        <p:attrNameLst>
                                          <p:attrName>style.rotation</p:attrName>
                                        </p:attrNameLst>
                                      </p:cBhvr>
                                      <p:tavLst>
                                        <p:tav tm="0">
                                          <p:val>
                                            <p:fltVal val="90"/>
                                          </p:val>
                                        </p:tav>
                                        <p:tav tm="100000">
                                          <p:val>
                                            <p:fltVal val="0"/>
                                          </p:val>
                                        </p:tav>
                                      </p:tavLst>
                                    </p:anim>
                                    <p:animEffect transition="in" filter="fade">
                                      <p:cBhvr>
                                        <p:cTn id="61" dur="500"/>
                                        <p:tgtEl>
                                          <p:spTgt spid="33"/>
                                        </p:tgtEl>
                                      </p:cBhvr>
                                    </p:animEffect>
                                  </p:childTnLst>
                                </p:cTn>
                              </p:par>
                            </p:childTnLst>
                          </p:cTn>
                        </p:par>
                        <p:par>
                          <p:cTn id="62" fill="hold">
                            <p:stCondLst>
                              <p:cond delay="9500"/>
                            </p:stCondLst>
                            <p:childTnLst>
                              <p:par>
                                <p:cTn id="63" presetID="31" presetClass="entr" presetSubtype="0" fill="hold" grpId="0" nodeType="afterEffect">
                                  <p:stCondLst>
                                    <p:cond delay="0"/>
                                  </p:stCondLst>
                                  <p:iterate type="lt">
                                    <p:tmPct val="5000"/>
                                  </p:iterate>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 calcmode="lin" valueType="num">
                                      <p:cBhvr>
                                        <p:cTn id="67" dur="500" fill="hold"/>
                                        <p:tgtEl>
                                          <p:spTgt spid="35"/>
                                        </p:tgtEl>
                                        <p:attrNameLst>
                                          <p:attrName>style.rotation</p:attrName>
                                        </p:attrNameLst>
                                      </p:cBhvr>
                                      <p:tavLst>
                                        <p:tav tm="0">
                                          <p:val>
                                            <p:fltVal val="90"/>
                                          </p:val>
                                        </p:tav>
                                        <p:tav tm="100000">
                                          <p:val>
                                            <p:fltVal val="0"/>
                                          </p:val>
                                        </p:tav>
                                      </p:tavLst>
                                    </p:anim>
                                    <p:animEffect transition="in" filter="fade">
                                      <p:cBhvr>
                                        <p:cTn id="68" dur="500"/>
                                        <p:tgtEl>
                                          <p:spTgt spid="35"/>
                                        </p:tgtEl>
                                      </p:cBhvr>
                                    </p:animEffect>
                                  </p:childTnLst>
                                </p:cTn>
                              </p:par>
                            </p:childTnLst>
                          </p:cTn>
                        </p:par>
                        <p:par>
                          <p:cTn id="69" fill="hold">
                            <p:stCondLst>
                              <p:cond delay="10000"/>
                            </p:stCondLst>
                            <p:childTnLst>
                              <p:par>
                                <p:cTn id="70" presetID="31" presetClass="entr" presetSubtype="0" fill="hold" grpId="0" nodeType="afterEffect">
                                  <p:stCondLst>
                                    <p:cond delay="0"/>
                                  </p:stCondLst>
                                  <p:iterate type="lt">
                                    <p:tmPct val="5000"/>
                                  </p:iterate>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90"/>
                                          </p:val>
                                        </p:tav>
                                        <p:tav tm="100000">
                                          <p:val>
                                            <p:fltVal val="0"/>
                                          </p:val>
                                        </p:tav>
                                      </p:tavLst>
                                    </p:anim>
                                    <p:animEffect transition="in" filter="fade">
                                      <p:cBhvr>
                                        <p:cTn id="75" dur="500"/>
                                        <p:tgtEl>
                                          <p:spTgt spid="36"/>
                                        </p:tgtEl>
                                      </p:cBhvr>
                                    </p:animEffect>
                                  </p:childTnLst>
                                </p:cTn>
                              </p:par>
                            </p:childTnLst>
                          </p:cTn>
                        </p:par>
                        <p:par>
                          <p:cTn id="76" fill="hold">
                            <p:stCondLst>
                              <p:cond delay="10500"/>
                            </p:stCondLst>
                            <p:childTnLst>
                              <p:par>
                                <p:cTn id="77" presetID="31" presetClass="entr" presetSubtype="0" fill="hold" grpId="0" nodeType="afterEffect">
                                  <p:stCondLst>
                                    <p:cond delay="0"/>
                                  </p:stCondLst>
                                  <p:iterate type="lt">
                                    <p:tmPct val="5000"/>
                                  </p:iterate>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 calcmode="lin" valueType="num">
                                      <p:cBhvr>
                                        <p:cTn id="81" dur="500" fill="hold"/>
                                        <p:tgtEl>
                                          <p:spTgt spid="34"/>
                                        </p:tgtEl>
                                        <p:attrNameLst>
                                          <p:attrName>style.rotation</p:attrName>
                                        </p:attrNameLst>
                                      </p:cBhvr>
                                      <p:tavLst>
                                        <p:tav tm="0">
                                          <p:val>
                                            <p:fltVal val="90"/>
                                          </p:val>
                                        </p:tav>
                                        <p:tav tm="100000">
                                          <p:val>
                                            <p:fltVal val="0"/>
                                          </p:val>
                                        </p:tav>
                                      </p:tavLst>
                                    </p:anim>
                                    <p:animEffect transition="in" filter="fade">
                                      <p:cBhvr>
                                        <p:cTn id="82" dur="500"/>
                                        <p:tgtEl>
                                          <p:spTgt spid="34"/>
                                        </p:tgtEl>
                                      </p:cBhvr>
                                    </p:animEffect>
                                  </p:childTnLst>
                                </p:cTn>
                              </p:par>
                            </p:childTnLst>
                          </p:cTn>
                        </p:par>
                        <p:par>
                          <p:cTn id="83" fill="hold">
                            <p:stCondLst>
                              <p:cond delay="11000"/>
                            </p:stCondLst>
                            <p:childTnLst>
                              <p:par>
                                <p:cTn id="84" presetID="31" presetClass="entr" presetSubtype="0" fill="hold" grpId="0" nodeType="afterEffect">
                                  <p:stCondLst>
                                    <p:cond delay="0"/>
                                  </p:stCondLst>
                                  <p:iterate type="lt">
                                    <p:tmPct val="5000"/>
                                  </p:iterate>
                                  <p:childTnLst>
                                    <p:set>
                                      <p:cBhvr>
                                        <p:cTn id="85" dur="1" fill="hold">
                                          <p:stCondLst>
                                            <p:cond delay="0"/>
                                          </p:stCondLst>
                                        </p:cTn>
                                        <p:tgtEl>
                                          <p:spTgt spid="32"/>
                                        </p:tgtEl>
                                        <p:attrNameLst>
                                          <p:attrName>style.visibility</p:attrName>
                                        </p:attrNameLst>
                                      </p:cBhvr>
                                      <p:to>
                                        <p:strVal val="visible"/>
                                      </p:to>
                                    </p:set>
                                    <p:anim calcmode="lin" valueType="num">
                                      <p:cBhvr>
                                        <p:cTn id="86" dur="500" fill="hold"/>
                                        <p:tgtEl>
                                          <p:spTgt spid="32"/>
                                        </p:tgtEl>
                                        <p:attrNameLst>
                                          <p:attrName>ppt_w</p:attrName>
                                        </p:attrNameLst>
                                      </p:cBhvr>
                                      <p:tavLst>
                                        <p:tav tm="0">
                                          <p:val>
                                            <p:fltVal val="0"/>
                                          </p:val>
                                        </p:tav>
                                        <p:tav tm="100000">
                                          <p:val>
                                            <p:strVal val="#ppt_w"/>
                                          </p:val>
                                        </p:tav>
                                      </p:tavLst>
                                    </p:anim>
                                    <p:anim calcmode="lin" valueType="num">
                                      <p:cBhvr>
                                        <p:cTn id="87" dur="500" fill="hold"/>
                                        <p:tgtEl>
                                          <p:spTgt spid="32"/>
                                        </p:tgtEl>
                                        <p:attrNameLst>
                                          <p:attrName>ppt_h</p:attrName>
                                        </p:attrNameLst>
                                      </p:cBhvr>
                                      <p:tavLst>
                                        <p:tav tm="0">
                                          <p:val>
                                            <p:fltVal val="0"/>
                                          </p:val>
                                        </p:tav>
                                        <p:tav tm="100000">
                                          <p:val>
                                            <p:strVal val="#ppt_h"/>
                                          </p:val>
                                        </p:tav>
                                      </p:tavLst>
                                    </p:anim>
                                    <p:anim calcmode="lin" valueType="num">
                                      <p:cBhvr>
                                        <p:cTn id="88" dur="500" fill="hold"/>
                                        <p:tgtEl>
                                          <p:spTgt spid="32"/>
                                        </p:tgtEl>
                                        <p:attrNameLst>
                                          <p:attrName>style.rotation</p:attrName>
                                        </p:attrNameLst>
                                      </p:cBhvr>
                                      <p:tavLst>
                                        <p:tav tm="0">
                                          <p:val>
                                            <p:fltVal val="90"/>
                                          </p:val>
                                        </p:tav>
                                        <p:tav tm="100000">
                                          <p:val>
                                            <p:fltVal val="0"/>
                                          </p:val>
                                        </p:tav>
                                      </p:tavLst>
                                    </p:anim>
                                    <p:animEffect transition="in" filter="fade">
                                      <p:cBhvr>
                                        <p:cTn id="8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2" grpId="0" animBg="1"/>
      <p:bldP spid="29" grpId="0" animBg="1"/>
      <p:bldP spid="28" grpId="0" animBg="1"/>
      <p:bldP spid="27" grpId="0" animBg="1"/>
      <p:bldP spid="26" grpId="0" animBg="1"/>
      <p:bldP spid="24"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4786301" y="1330309"/>
            <a:ext cx="990608" cy="9906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357277" y="4759333"/>
            <a:ext cx="1685954" cy="168595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85773" y="1187433"/>
            <a:ext cx="4319626" cy="4319626"/>
          </a:xfrm>
          <a:prstGeom prst="ellipse">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52"/>
          <p:cNvGrpSpPr/>
          <p:nvPr/>
        </p:nvGrpSpPr>
        <p:grpSpPr>
          <a:xfrm>
            <a:off x="4714863" y="1187433"/>
            <a:ext cx="7858180" cy="5715040"/>
            <a:chOff x="4714863" y="1187433"/>
            <a:chExt cx="7858180" cy="5715040"/>
          </a:xfrm>
          <a:solidFill>
            <a:srgbClr val="92D050"/>
          </a:solidFill>
        </p:grpSpPr>
        <p:sp>
          <p:nvSpPr>
            <p:cNvPr id="49" name="矩形 48"/>
            <p:cNvSpPr/>
            <p:nvPr/>
          </p:nvSpPr>
          <p:spPr>
            <a:xfrm>
              <a:off x="4714863" y="4973647"/>
              <a:ext cx="7858180" cy="1928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5822152" y="3044821"/>
              <a:ext cx="5214974" cy="1928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6357937" y="1187433"/>
              <a:ext cx="4000528" cy="18573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Content Placeholder 2"/>
          <p:cNvSpPr txBox="1">
            <a:spLocks/>
          </p:cNvSpPr>
          <p:nvPr/>
        </p:nvSpPr>
        <p:spPr>
          <a:xfrm>
            <a:off x="1714467" y="247947"/>
            <a:ext cx="2714644" cy="439420"/>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400" b="1"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rPr>
              <a:t>公司概况简介（二）</a:t>
            </a:r>
            <a:endParaRPr lang="en-US" sz="2400" b="1"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45" name="图片 44" descr="GREENlogo-01.png"/>
          <p:cNvPicPr>
            <a:picLocks noChangeAspect="1"/>
          </p:cNvPicPr>
          <p:nvPr/>
        </p:nvPicPr>
        <p:blipFill>
          <a:blip r:embed="rId3"/>
          <a:stretch>
            <a:fillRect/>
          </a:stretch>
        </p:blipFill>
        <p:spPr>
          <a:xfrm>
            <a:off x="142831" y="187301"/>
            <a:ext cx="1512905" cy="529790"/>
          </a:xfrm>
          <a:prstGeom prst="rect">
            <a:avLst/>
          </a:prstGeom>
        </p:spPr>
      </p:pic>
      <p:sp>
        <p:nvSpPr>
          <p:cNvPr id="46" name="矩形 45"/>
          <p:cNvSpPr/>
          <p:nvPr/>
        </p:nvSpPr>
        <p:spPr>
          <a:xfrm>
            <a:off x="0" y="687366"/>
            <a:ext cx="4500549" cy="45719"/>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Picture 57" descr="办公大楼-1"/>
          <p:cNvPicPr>
            <a:picLocks noChangeAspect="1" noChangeArrowheads="1"/>
          </p:cNvPicPr>
          <p:nvPr/>
        </p:nvPicPr>
        <p:blipFill>
          <a:blip r:embed="rId4"/>
          <a:srcRect/>
          <a:stretch>
            <a:fillRect/>
          </a:stretch>
        </p:blipFill>
        <p:spPr bwMode="auto">
          <a:xfrm>
            <a:off x="5929309" y="3187697"/>
            <a:ext cx="2376488" cy="1782762"/>
          </a:xfrm>
          <a:prstGeom prst="rect">
            <a:avLst/>
          </a:prstGeom>
          <a:noFill/>
          <a:ln w="12700">
            <a:solidFill>
              <a:schemeClr val="bg1"/>
            </a:solidFill>
            <a:miter lim="800000"/>
            <a:headEnd/>
            <a:tailEnd/>
          </a:ln>
        </p:spPr>
      </p:pic>
      <p:pic>
        <p:nvPicPr>
          <p:cNvPr id="34" name="Picture 58" descr="办公一楼大厅-5"/>
          <p:cNvPicPr>
            <a:picLocks noChangeAspect="1" noChangeArrowheads="1"/>
          </p:cNvPicPr>
          <p:nvPr/>
        </p:nvPicPr>
        <p:blipFill>
          <a:blip r:embed="rId5"/>
          <a:srcRect/>
          <a:stretch>
            <a:fillRect/>
          </a:stretch>
        </p:blipFill>
        <p:spPr bwMode="auto">
          <a:xfrm>
            <a:off x="8358201" y="3187697"/>
            <a:ext cx="2592387" cy="1781175"/>
          </a:xfrm>
          <a:prstGeom prst="rect">
            <a:avLst/>
          </a:prstGeom>
          <a:noFill/>
          <a:ln w="12700">
            <a:solidFill>
              <a:schemeClr val="bg1"/>
            </a:solidFill>
            <a:miter lim="800000"/>
            <a:headEnd/>
            <a:tailEnd/>
          </a:ln>
        </p:spPr>
      </p:pic>
      <p:pic>
        <p:nvPicPr>
          <p:cNvPr id="36" name="Picture 59" descr="生产车间-1"/>
          <p:cNvPicPr>
            <a:picLocks noChangeAspect="1" noChangeArrowheads="1"/>
          </p:cNvPicPr>
          <p:nvPr/>
        </p:nvPicPr>
        <p:blipFill>
          <a:blip r:embed="rId6"/>
          <a:srcRect/>
          <a:stretch>
            <a:fillRect/>
          </a:stretch>
        </p:blipFill>
        <p:spPr bwMode="auto">
          <a:xfrm>
            <a:off x="4818087" y="5064119"/>
            <a:ext cx="2349500" cy="1763712"/>
          </a:xfrm>
          <a:prstGeom prst="rect">
            <a:avLst/>
          </a:prstGeom>
          <a:noFill/>
          <a:ln w="12700">
            <a:solidFill>
              <a:schemeClr val="bg1"/>
            </a:solidFill>
            <a:miter lim="800000"/>
            <a:headEnd/>
            <a:tailEnd/>
          </a:ln>
        </p:spPr>
      </p:pic>
      <p:pic>
        <p:nvPicPr>
          <p:cNvPr id="37" name="Picture 60" descr="生产车间-3"/>
          <p:cNvPicPr>
            <a:picLocks noChangeAspect="1" noChangeArrowheads="1"/>
          </p:cNvPicPr>
          <p:nvPr/>
        </p:nvPicPr>
        <p:blipFill>
          <a:blip r:embed="rId7"/>
          <a:srcRect/>
          <a:stretch>
            <a:fillRect/>
          </a:stretch>
        </p:blipFill>
        <p:spPr bwMode="auto">
          <a:xfrm>
            <a:off x="7215193" y="5064119"/>
            <a:ext cx="2447925" cy="1763712"/>
          </a:xfrm>
          <a:prstGeom prst="rect">
            <a:avLst/>
          </a:prstGeom>
          <a:noFill/>
          <a:ln w="12700">
            <a:solidFill>
              <a:schemeClr val="bg1"/>
            </a:solidFill>
            <a:miter lim="800000"/>
            <a:headEnd/>
            <a:tailEnd/>
          </a:ln>
        </p:spPr>
      </p:pic>
      <p:pic>
        <p:nvPicPr>
          <p:cNvPr id="42" name="Picture 61" descr="生产车间-2"/>
          <p:cNvPicPr>
            <a:picLocks noChangeAspect="1" noChangeArrowheads="1"/>
          </p:cNvPicPr>
          <p:nvPr/>
        </p:nvPicPr>
        <p:blipFill>
          <a:blip r:embed="rId8"/>
          <a:srcRect/>
          <a:stretch>
            <a:fillRect/>
          </a:stretch>
        </p:blipFill>
        <p:spPr bwMode="auto">
          <a:xfrm>
            <a:off x="9715523" y="5064119"/>
            <a:ext cx="2736850" cy="1758950"/>
          </a:xfrm>
          <a:prstGeom prst="rect">
            <a:avLst/>
          </a:prstGeom>
          <a:noFill/>
          <a:ln w="12700">
            <a:solidFill>
              <a:schemeClr val="bg1"/>
            </a:solidFill>
            <a:miter lim="800000"/>
            <a:headEnd/>
            <a:tailEnd/>
          </a:ln>
        </p:spPr>
      </p:pic>
      <p:pic>
        <p:nvPicPr>
          <p:cNvPr id="47" name="图片 46" descr="DSC02475.jpg"/>
          <p:cNvPicPr>
            <a:picLocks noChangeAspect="1"/>
          </p:cNvPicPr>
          <p:nvPr/>
        </p:nvPicPr>
        <p:blipFill>
          <a:blip r:embed="rId9"/>
          <a:stretch>
            <a:fillRect/>
          </a:stretch>
        </p:blipFill>
        <p:spPr>
          <a:xfrm>
            <a:off x="6429375" y="1258871"/>
            <a:ext cx="3857652" cy="1851673"/>
          </a:xfrm>
          <a:prstGeom prst="rect">
            <a:avLst/>
          </a:prstGeom>
          <a:ln w="12700">
            <a:solidFill>
              <a:schemeClr val="bg1"/>
            </a:solidFill>
          </a:ln>
        </p:spPr>
      </p:pic>
      <p:sp>
        <p:nvSpPr>
          <p:cNvPr id="54" name="TextBox 53"/>
          <p:cNvSpPr txBox="1"/>
          <p:nvPr/>
        </p:nvSpPr>
        <p:spPr>
          <a:xfrm>
            <a:off x="1357277" y="2187565"/>
            <a:ext cx="3071834" cy="2246769"/>
          </a:xfrm>
          <a:prstGeom prst="rect">
            <a:avLst/>
          </a:prstGeom>
          <a:noFill/>
        </p:spPr>
        <p:txBody>
          <a:bodyPr wrap="square" rtlCol="0">
            <a:spAutoFit/>
          </a:bodyPr>
          <a:lstStyle/>
          <a:p>
            <a:r>
              <a:rPr lang="zh-CN" altLang="en-US" sz="1400" dirty="0">
                <a:solidFill>
                  <a:schemeClr val="bg1"/>
                </a:solidFill>
                <a:latin typeface="微软雅黑" pitchFamily="34" charset="-122"/>
                <a:ea typeface="微软雅黑" pitchFamily="34" charset="-122"/>
              </a:rPr>
              <a:t>      公司</a:t>
            </a:r>
            <a:r>
              <a:rPr lang="en-US" altLang="zh-CN" sz="1400" dirty="0">
                <a:solidFill>
                  <a:schemeClr val="bg1"/>
                </a:solidFill>
                <a:latin typeface="微软雅黑" pitchFamily="34" charset="-122"/>
                <a:ea typeface="微软雅黑" pitchFamily="34" charset="-122"/>
              </a:rPr>
              <a:t>2008</a:t>
            </a:r>
            <a:r>
              <a:rPr lang="zh-CN" altLang="en-US" sz="1400" dirty="0">
                <a:solidFill>
                  <a:schemeClr val="bg1"/>
                </a:solidFill>
                <a:latin typeface="微软雅黑" pitchFamily="34" charset="-122"/>
                <a:ea typeface="微软雅黑" pitchFamily="34" charset="-122"/>
              </a:rPr>
              <a:t>年从福州搬迁到连江琯头现址，占地面积近百亩</a:t>
            </a:r>
            <a:r>
              <a:rPr lang="en-US" altLang="zh-CN" sz="1400" dirty="0">
                <a:solidFill>
                  <a:schemeClr val="bg1"/>
                </a:solidFill>
                <a:latin typeface="微软雅黑" pitchFamily="34" charset="-122"/>
                <a:ea typeface="微软雅黑" pitchFamily="34" charset="-122"/>
              </a:rPr>
              <a:t>, </a:t>
            </a:r>
            <a:r>
              <a:rPr lang="zh-CN" altLang="en-US" sz="1400" dirty="0">
                <a:solidFill>
                  <a:schemeClr val="bg1"/>
                </a:solidFill>
                <a:latin typeface="微软雅黑" pitchFamily="34" charset="-122"/>
                <a:ea typeface="微软雅黑" pitchFamily="34" charset="-122"/>
              </a:rPr>
              <a:t>现建筑面积</a:t>
            </a:r>
            <a:r>
              <a:rPr lang="en-US" altLang="zh-CN" sz="1400" dirty="0">
                <a:solidFill>
                  <a:schemeClr val="bg1"/>
                </a:solidFill>
                <a:latin typeface="微软雅黑" pitchFamily="34" charset="-122"/>
                <a:ea typeface="微软雅黑" pitchFamily="34" charset="-122"/>
              </a:rPr>
              <a:t>22778.2</a:t>
            </a:r>
            <a:r>
              <a:rPr lang="zh-CN" altLang="en-US" sz="1400" dirty="0">
                <a:solidFill>
                  <a:schemeClr val="bg1"/>
                </a:solidFill>
                <a:latin typeface="微软雅黑" pitchFamily="34" charset="-122"/>
                <a:ea typeface="微软雅黑" pitchFamily="34" charset="-122"/>
              </a:rPr>
              <a:t>平方米</a:t>
            </a:r>
            <a:r>
              <a:rPr lang="en-US" altLang="zh-CN" sz="1400" dirty="0">
                <a:solidFill>
                  <a:schemeClr val="bg1"/>
                </a:solidFill>
                <a:latin typeface="微软雅黑" pitchFamily="34" charset="-122"/>
                <a:ea typeface="微软雅黑" pitchFamily="34" charset="-122"/>
              </a:rPr>
              <a:t>,</a:t>
            </a:r>
            <a:r>
              <a:rPr lang="zh-CN" altLang="en-US" sz="1400" dirty="0">
                <a:solidFill>
                  <a:schemeClr val="bg1"/>
                </a:solidFill>
                <a:latin typeface="微软雅黑" pitchFamily="34" charset="-122"/>
                <a:ea typeface="微软雅黑" pitchFamily="34" charset="-122"/>
              </a:rPr>
              <a:t>计划总建筑面</a:t>
            </a:r>
            <a:r>
              <a:rPr lang="en-US" altLang="zh-CN" sz="1400" dirty="0">
                <a:solidFill>
                  <a:schemeClr val="bg1"/>
                </a:solidFill>
                <a:latin typeface="微软雅黑" pitchFamily="34" charset="-122"/>
                <a:ea typeface="微软雅黑" pitchFamily="34" charset="-122"/>
              </a:rPr>
              <a:t>66104.6</a:t>
            </a:r>
            <a:r>
              <a:rPr lang="zh-CN" altLang="en-US" sz="1400" dirty="0">
                <a:solidFill>
                  <a:schemeClr val="bg1"/>
                </a:solidFill>
                <a:latin typeface="微软雅黑" pitchFamily="34" charset="-122"/>
                <a:ea typeface="微软雅黑" pitchFamily="34" charset="-122"/>
              </a:rPr>
              <a:t>平方米，造价近</a:t>
            </a:r>
            <a:r>
              <a:rPr lang="en-US" altLang="zh-CN" sz="1400" dirty="0">
                <a:solidFill>
                  <a:schemeClr val="bg1"/>
                </a:solidFill>
                <a:latin typeface="微软雅黑" pitchFamily="34" charset="-122"/>
                <a:ea typeface="微软雅黑" pitchFamily="34" charset="-122"/>
              </a:rPr>
              <a:t>3000</a:t>
            </a:r>
            <a:r>
              <a:rPr lang="zh-CN" altLang="en-US" sz="1400" dirty="0">
                <a:solidFill>
                  <a:schemeClr val="bg1"/>
                </a:solidFill>
                <a:latin typeface="微软雅黑" pitchFamily="34" charset="-122"/>
                <a:ea typeface="微软雅黑" pitchFamily="34" charset="-122"/>
              </a:rPr>
              <a:t>万元。其中现有办公楼一栋，车间三栋，食堂宿舍一栋。</a:t>
            </a:r>
            <a:endParaRPr lang="en-US" altLang="zh-CN" sz="1400" dirty="0">
              <a:solidFill>
                <a:schemeClr val="bg1"/>
              </a:solidFill>
              <a:latin typeface="微软雅黑" pitchFamily="34" charset="-122"/>
              <a:ea typeface="微软雅黑" pitchFamily="34" charset="-122"/>
            </a:endParaRPr>
          </a:p>
          <a:p>
            <a:r>
              <a:rPr lang="en-US" altLang="zh-CN" sz="1400" dirty="0">
                <a:solidFill>
                  <a:schemeClr val="bg1"/>
                </a:solidFill>
                <a:latin typeface="微软雅黑" pitchFamily="34" charset="-122"/>
                <a:ea typeface="微软雅黑" pitchFamily="34" charset="-122"/>
              </a:rPr>
              <a:t>    </a:t>
            </a:r>
            <a:r>
              <a:rPr lang="zh-CN" altLang="en-US" sz="1400" dirty="0">
                <a:solidFill>
                  <a:schemeClr val="bg1"/>
                </a:solidFill>
                <a:latin typeface="微软雅黑" pitchFamily="34" charset="-122"/>
                <a:ea typeface="微软雅黑" pitchFamily="34" charset="-122"/>
              </a:rPr>
              <a:t>公司规划合理，车间办公区宽敞整洁，实施</a:t>
            </a:r>
            <a:r>
              <a:rPr lang="en-US" altLang="zh-CN" sz="1400" dirty="0">
                <a:solidFill>
                  <a:schemeClr val="bg1"/>
                </a:solidFill>
                <a:latin typeface="微软雅黑" pitchFamily="34" charset="-122"/>
                <a:ea typeface="微软雅黑" pitchFamily="34" charset="-122"/>
              </a:rPr>
              <a:t>8S</a:t>
            </a:r>
            <a:r>
              <a:rPr lang="zh-CN" altLang="en-US" sz="1400" dirty="0">
                <a:solidFill>
                  <a:schemeClr val="bg1"/>
                </a:solidFill>
                <a:latin typeface="微软雅黑" pitchFamily="34" charset="-122"/>
                <a:ea typeface="微软雅黑" pitchFamily="34" charset="-122"/>
              </a:rPr>
              <a:t>标准化管理，为生产生活提供保障。</a:t>
            </a:r>
          </a:p>
          <a:p>
            <a:endParaRPr lang="zh-CN" altLang="en-US" sz="14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16632946"/>
      </p:ext>
    </p:extLst>
  </p:cSld>
  <p:clrMapOvr>
    <a:masterClrMapping/>
  </p:clrMapOvr>
  <p:transition spd="slow" advClick="0" advTm="1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p:cTn id="7" dur="2000" fill="hold"/>
                                        <p:tgtEl>
                                          <p:spTgt spid="44">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4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44">
                                            <p:txEl>
                                              <p:pRg st="0" end="0"/>
                                            </p:txEl>
                                          </p:spTgt>
                                        </p:tgtEl>
                                      </p:cBhvr>
                                    </p:animEffect>
                                  </p:childTnLst>
                                </p:cTn>
                              </p:par>
                            </p:childTnLst>
                          </p:cTn>
                        </p:par>
                        <p:par>
                          <p:cTn id="10" fill="hold">
                            <p:stCondLst>
                              <p:cond delay="2000"/>
                            </p:stCondLst>
                            <p:childTnLst>
                              <p:par>
                                <p:cTn id="11" presetID="8" presetClass="entr" presetSubtype="16"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diamond(in)">
                                      <p:cBhvr>
                                        <p:cTn id="13" dur="2000"/>
                                        <p:tgtEl>
                                          <p:spTgt spid="47"/>
                                        </p:tgtEl>
                                      </p:cBhvr>
                                    </p:animEffect>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0" fill="hold"/>
                                        <p:tgtEl>
                                          <p:spTgt spid="33"/>
                                        </p:tgtEl>
                                        <p:attrNameLst>
                                          <p:attrName>ppt_x</p:attrName>
                                        </p:attrNameLst>
                                      </p:cBhvr>
                                      <p:tavLst>
                                        <p:tav tm="0">
                                          <p:val>
                                            <p:strVal val="#ppt_x"/>
                                          </p:val>
                                        </p:tav>
                                        <p:tav tm="100000">
                                          <p:val>
                                            <p:strVal val="#ppt_x"/>
                                          </p:val>
                                        </p:tav>
                                      </p:tavLst>
                                    </p:anim>
                                    <p:anim calcmode="lin" valueType="num">
                                      <p:cBhvr additive="base">
                                        <p:cTn id="18" dur="1000" fill="hold"/>
                                        <p:tgtEl>
                                          <p:spTgt spid="33"/>
                                        </p:tgtEl>
                                        <p:attrNameLst>
                                          <p:attrName>ppt_y</p:attrName>
                                        </p:attrNameLst>
                                      </p:cBhvr>
                                      <p:tavLst>
                                        <p:tav tm="0">
                                          <p:val>
                                            <p:strVal val="1+#ppt_h/2"/>
                                          </p:val>
                                        </p:tav>
                                        <p:tav tm="100000">
                                          <p:val>
                                            <p:strVal val="#ppt_y"/>
                                          </p:val>
                                        </p:tav>
                                      </p:tavLst>
                                    </p:anim>
                                  </p:childTnLst>
                                </p:cTn>
                              </p:par>
                            </p:childTnLst>
                          </p:cTn>
                        </p:par>
                        <p:par>
                          <p:cTn id="19" fill="hold">
                            <p:stCondLst>
                              <p:cond delay="5000"/>
                            </p:stCondLst>
                            <p:childTnLst>
                              <p:par>
                                <p:cTn id="20" presetID="2" presetClass="entr" presetSubtype="4"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1000" fill="hold"/>
                                        <p:tgtEl>
                                          <p:spTgt spid="34"/>
                                        </p:tgtEl>
                                        <p:attrNameLst>
                                          <p:attrName>ppt_x</p:attrName>
                                        </p:attrNameLst>
                                      </p:cBhvr>
                                      <p:tavLst>
                                        <p:tav tm="0">
                                          <p:val>
                                            <p:strVal val="#ppt_x"/>
                                          </p:val>
                                        </p:tav>
                                        <p:tav tm="100000">
                                          <p:val>
                                            <p:strVal val="#ppt_x"/>
                                          </p:val>
                                        </p:tav>
                                      </p:tavLst>
                                    </p:anim>
                                    <p:anim calcmode="lin" valueType="num">
                                      <p:cBhvr additive="base">
                                        <p:cTn id="23" dur="1000" fill="hold"/>
                                        <p:tgtEl>
                                          <p:spTgt spid="34"/>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9"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ppt_x</p:attrName>
                                        </p:attrNameLst>
                                      </p:cBhvr>
                                      <p:tavLst>
                                        <p:tav tm="0">
                                          <p:val>
                                            <p:strVal val="#ppt_x-.2"/>
                                          </p:val>
                                        </p:tav>
                                        <p:tav tm="100000">
                                          <p:val>
                                            <p:strVal val="#ppt_x"/>
                                          </p:val>
                                        </p:tav>
                                      </p:tavLst>
                                    </p:anim>
                                    <p:anim calcmode="lin" valueType="num">
                                      <p:cBhvr>
                                        <p:cTn id="2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2"/>
                                        </p:tgtEl>
                                      </p:cBhvr>
                                    </p:animEffect>
                                  </p:childTnLst>
                                </p:cTn>
                              </p:par>
                            </p:childTnLst>
                          </p:cTn>
                        </p:par>
                        <p:par>
                          <p:cTn id="30" fill="hold">
                            <p:stCondLst>
                              <p:cond delay="7000"/>
                            </p:stCondLst>
                            <p:childTnLst>
                              <p:par>
                                <p:cTn id="31" presetID="29" presetClass="entr" presetSubtype="0"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1000" fill="hold"/>
                                        <p:tgtEl>
                                          <p:spTgt spid="37"/>
                                        </p:tgtEl>
                                        <p:attrNameLst>
                                          <p:attrName>ppt_x</p:attrName>
                                        </p:attrNameLst>
                                      </p:cBhvr>
                                      <p:tavLst>
                                        <p:tav tm="0">
                                          <p:val>
                                            <p:strVal val="#ppt_x-.2"/>
                                          </p:val>
                                        </p:tav>
                                        <p:tav tm="100000">
                                          <p:val>
                                            <p:strVal val="#ppt_x"/>
                                          </p:val>
                                        </p:tav>
                                      </p:tavLst>
                                    </p:anim>
                                    <p:anim calcmode="lin" valueType="num">
                                      <p:cBhvr>
                                        <p:cTn id="34"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7"/>
                                        </p:tgtEl>
                                      </p:cBhvr>
                                    </p:animEffect>
                                  </p:childTnLst>
                                </p:cTn>
                              </p:par>
                            </p:childTnLst>
                          </p:cTn>
                        </p:par>
                        <p:par>
                          <p:cTn id="36" fill="hold">
                            <p:stCondLst>
                              <p:cond delay="8000"/>
                            </p:stCondLst>
                            <p:childTnLst>
                              <p:par>
                                <p:cTn id="37" presetID="29"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1000" fill="hold"/>
                                        <p:tgtEl>
                                          <p:spTgt spid="36"/>
                                        </p:tgtEl>
                                        <p:attrNameLst>
                                          <p:attrName>ppt_x</p:attrName>
                                        </p:attrNameLst>
                                      </p:cBhvr>
                                      <p:tavLst>
                                        <p:tav tm="0">
                                          <p:val>
                                            <p:strVal val="#ppt_x-.2"/>
                                          </p:val>
                                        </p:tav>
                                        <p:tav tm="100000">
                                          <p:val>
                                            <p:strVal val="#ppt_x"/>
                                          </p:val>
                                        </p:tav>
                                      </p:tavLst>
                                    </p:anim>
                                    <p:anim calcmode="lin" valueType="num">
                                      <p:cBhvr>
                                        <p:cTn id="40"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6"/>
                                        </p:tgtEl>
                                      </p:cBhvr>
                                    </p:animEffect>
                                  </p:childTnLst>
                                </p:cTn>
                              </p:par>
                            </p:childTnLst>
                          </p:cTn>
                        </p:par>
                        <p:par>
                          <p:cTn id="42" fill="hold">
                            <p:stCondLst>
                              <p:cond delay="9000"/>
                            </p:stCondLst>
                            <p:childTnLst>
                              <p:par>
                                <p:cTn id="43" presetID="22" presetClass="entr" presetSubtype="4"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down)">
                                      <p:cBhvr>
                                        <p:cTn id="45" dur="500"/>
                                        <p:tgtEl>
                                          <p:spTgt spid="2"/>
                                        </p:tgtEl>
                                      </p:cBhvr>
                                    </p:animEffect>
                                  </p:childTnLst>
                                </p:cTn>
                              </p:par>
                            </p:childTnLst>
                          </p:cTn>
                        </p:par>
                        <p:par>
                          <p:cTn id="46" fill="hold">
                            <p:stCondLst>
                              <p:cond delay="9500"/>
                            </p:stCondLst>
                            <p:childTnLst>
                              <p:par>
                                <p:cTn id="47" presetID="5" presetClass="entr" presetSubtype="1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heckerboard(across)">
                                      <p:cBhvr>
                                        <p:cTn id="49" dur="2000"/>
                                        <p:tgtEl>
                                          <p:spTgt spid="18"/>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heckerboard(across)">
                                      <p:cBhvr>
                                        <p:cTn id="52" dur="2000"/>
                                        <p:tgtEl>
                                          <p:spTgt spid="17"/>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heckerboard(across)">
                                      <p:cBhvr>
                                        <p:cTn id="55" dur="2000"/>
                                        <p:tgtEl>
                                          <p:spTgt spid="16"/>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checkerboard(across)">
                                      <p:cBhvr>
                                        <p:cTn id="58"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6" grpId="0" animBg="1"/>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3288387" y="2488121"/>
            <a:ext cx="6712888" cy="35532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rgbClr val="00B369"/>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 Placeholder 3"/>
          <p:cNvSpPr txBox="1">
            <a:spLocks/>
          </p:cNvSpPr>
          <p:nvPr/>
        </p:nvSpPr>
        <p:spPr>
          <a:xfrm>
            <a:off x="1643029" y="3973515"/>
            <a:ext cx="1804831" cy="236219"/>
          </a:xfrm>
          <a:prstGeom prst="rect">
            <a:avLst/>
          </a:prstGeom>
          <a:noFill/>
        </p:spPr>
        <p:txBody>
          <a:bodyPr wrap="square" lIns="0" tIns="0" rIns="0" bIns="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buNone/>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福善公司在福州成立</a:t>
            </a:r>
          </a:p>
        </p:txBody>
      </p:sp>
      <p:sp>
        <p:nvSpPr>
          <p:cNvPr id="5" name="Shape 1626"/>
          <p:cNvSpPr/>
          <p:nvPr/>
        </p:nvSpPr>
        <p:spPr>
          <a:xfrm flipV="1">
            <a:off x="3776901" y="4275926"/>
            <a:ext cx="1" cy="1270207"/>
          </a:xfrm>
          <a:prstGeom prst="line">
            <a:avLst/>
          </a:prstGeom>
          <a:ln w="22225">
            <a:solidFill>
              <a:srgbClr val="00B36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1628"/>
          <p:cNvSpPr/>
          <p:nvPr/>
        </p:nvSpPr>
        <p:spPr>
          <a:xfrm flipV="1">
            <a:off x="6035121" y="1473185"/>
            <a:ext cx="45719" cy="2674261"/>
          </a:xfrm>
          <a:prstGeom prst="line">
            <a:avLst/>
          </a:prstGeom>
          <a:ln w="22225">
            <a:solidFill>
              <a:srgbClr val="00B36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629"/>
          <p:cNvSpPr/>
          <p:nvPr/>
        </p:nvSpPr>
        <p:spPr>
          <a:xfrm flipV="1">
            <a:off x="7756033" y="3641557"/>
            <a:ext cx="1" cy="1246393"/>
          </a:xfrm>
          <a:prstGeom prst="line">
            <a:avLst/>
          </a:prstGeom>
          <a:ln w="22225">
            <a:solidFill>
              <a:srgbClr val="00B36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630"/>
          <p:cNvSpPr/>
          <p:nvPr/>
        </p:nvSpPr>
        <p:spPr>
          <a:xfrm>
            <a:off x="3488932" y="3830639"/>
            <a:ext cx="575939" cy="5759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369"/>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636"/>
          <p:cNvSpPr/>
          <p:nvPr/>
        </p:nvSpPr>
        <p:spPr>
          <a:xfrm>
            <a:off x="4643425" y="1758937"/>
            <a:ext cx="600950" cy="600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369"/>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642"/>
          <p:cNvSpPr/>
          <p:nvPr/>
        </p:nvSpPr>
        <p:spPr>
          <a:xfrm>
            <a:off x="5786433" y="901681"/>
            <a:ext cx="672856" cy="6728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369"/>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648"/>
          <p:cNvSpPr/>
          <p:nvPr/>
        </p:nvSpPr>
        <p:spPr>
          <a:xfrm>
            <a:off x="7429507" y="4830771"/>
            <a:ext cx="653052" cy="653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369"/>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653"/>
          <p:cNvSpPr/>
          <p:nvPr/>
        </p:nvSpPr>
        <p:spPr>
          <a:xfrm>
            <a:off x="3723991" y="5500752"/>
            <a:ext cx="105820" cy="1058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654"/>
          <p:cNvSpPr/>
          <p:nvPr/>
        </p:nvSpPr>
        <p:spPr>
          <a:xfrm>
            <a:off x="4786301" y="4687895"/>
            <a:ext cx="164632" cy="164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655"/>
          <p:cNvSpPr/>
          <p:nvPr/>
        </p:nvSpPr>
        <p:spPr>
          <a:xfrm>
            <a:off x="5929309" y="4044953"/>
            <a:ext cx="211623" cy="2116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656"/>
          <p:cNvSpPr/>
          <p:nvPr/>
        </p:nvSpPr>
        <p:spPr>
          <a:xfrm>
            <a:off x="7625184" y="3513302"/>
            <a:ext cx="261698" cy="26169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
          <p:cNvSpPr txBox="1">
            <a:spLocks/>
          </p:cNvSpPr>
          <p:nvPr/>
        </p:nvSpPr>
        <p:spPr>
          <a:xfrm>
            <a:off x="2143095" y="1830375"/>
            <a:ext cx="2367828" cy="25853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产品开始大规模出口欧美市场</a:t>
            </a:r>
          </a:p>
        </p:txBody>
      </p:sp>
      <p:sp>
        <p:nvSpPr>
          <p:cNvPr id="20" name="Text Placeholder 3"/>
          <p:cNvSpPr txBox="1">
            <a:spLocks/>
          </p:cNvSpPr>
          <p:nvPr/>
        </p:nvSpPr>
        <p:spPr>
          <a:xfrm>
            <a:off x="6500813" y="973119"/>
            <a:ext cx="2286016" cy="25853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公司迁至连江 扩大生产规模</a:t>
            </a:r>
          </a:p>
        </p:txBody>
      </p:sp>
      <p:sp>
        <p:nvSpPr>
          <p:cNvPr id="22" name="Text Placeholder 3"/>
          <p:cNvSpPr txBox="1">
            <a:spLocks/>
          </p:cNvSpPr>
          <p:nvPr/>
        </p:nvSpPr>
        <p:spPr>
          <a:xfrm>
            <a:off x="8143887" y="4830771"/>
            <a:ext cx="1071570" cy="25853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成立绿力集团</a:t>
            </a:r>
          </a:p>
        </p:txBody>
      </p:sp>
      <p:sp>
        <p:nvSpPr>
          <p:cNvPr id="24" name="Text Placeholder 4"/>
          <p:cNvSpPr txBox="1">
            <a:spLocks/>
          </p:cNvSpPr>
          <p:nvPr/>
        </p:nvSpPr>
        <p:spPr>
          <a:xfrm>
            <a:off x="3428979" y="3973515"/>
            <a:ext cx="695844" cy="283037"/>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US" sz="12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1993</a:t>
            </a:r>
            <a:r>
              <a:rPr lang="zh-CN" altLang="en-US" sz="12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年</a:t>
            </a:r>
            <a:endParaRPr lang="id-ID" sz="12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4"/>
          <p:cNvSpPr txBox="1">
            <a:spLocks/>
          </p:cNvSpPr>
          <p:nvPr/>
        </p:nvSpPr>
        <p:spPr>
          <a:xfrm>
            <a:off x="4571987" y="1901813"/>
            <a:ext cx="714380" cy="283037"/>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US" sz="1200" b="1" dirty="0">
                <a:solidFill>
                  <a:srgbClr val="FCFCFC"/>
                </a:solidFill>
                <a:latin typeface="+mn-lt"/>
                <a:ea typeface="微软雅黑" panose="020B0503020204020204" pitchFamily="34" charset="-122"/>
                <a:cs typeface="+mn-ea"/>
                <a:sym typeface="Arial" panose="020B0604020202020204" pitchFamily="34" charset="0"/>
              </a:rPr>
              <a:t>1999</a:t>
            </a:r>
            <a:r>
              <a:rPr lang="zh-CN" altLang="en-US" sz="1200" b="1" dirty="0">
                <a:solidFill>
                  <a:srgbClr val="FCFCFC"/>
                </a:solidFill>
                <a:latin typeface="+mn-lt"/>
                <a:ea typeface="微软雅黑" panose="020B0503020204020204" pitchFamily="34" charset="-122"/>
                <a:cs typeface="+mn-ea"/>
                <a:sym typeface="Arial" panose="020B0604020202020204" pitchFamily="34" charset="0"/>
              </a:rPr>
              <a:t>年</a:t>
            </a:r>
            <a:endParaRPr lang="id-ID" sz="1200" b="1" dirty="0">
              <a:solidFill>
                <a:srgbClr val="FCFCFC"/>
              </a:solidFill>
              <a:latin typeface="+mn-lt"/>
              <a:ea typeface="微软雅黑" panose="020B0503020204020204" pitchFamily="34" charset="-122"/>
              <a:cs typeface="+mn-ea"/>
              <a:sym typeface="Arial" panose="020B0604020202020204" pitchFamily="34" charset="0"/>
            </a:endParaRPr>
          </a:p>
        </p:txBody>
      </p:sp>
      <p:sp>
        <p:nvSpPr>
          <p:cNvPr id="26" name="Text Placeholder 4"/>
          <p:cNvSpPr txBox="1">
            <a:spLocks/>
          </p:cNvSpPr>
          <p:nvPr/>
        </p:nvSpPr>
        <p:spPr>
          <a:xfrm>
            <a:off x="5857871" y="1115995"/>
            <a:ext cx="500066" cy="283037"/>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US" sz="12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2008</a:t>
            </a:r>
            <a:r>
              <a:rPr lang="zh-CN" altLang="en-US" sz="12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年</a:t>
            </a:r>
            <a:endParaRPr lang="id-ID" sz="12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Placeholder 4"/>
          <p:cNvSpPr txBox="1">
            <a:spLocks/>
          </p:cNvSpPr>
          <p:nvPr/>
        </p:nvSpPr>
        <p:spPr>
          <a:xfrm>
            <a:off x="7500945" y="4973647"/>
            <a:ext cx="571504" cy="314251"/>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en-US" sz="12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2015</a:t>
            </a:r>
            <a:r>
              <a:rPr lang="zh-CN" altLang="en-US" sz="12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年</a:t>
            </a:r>
            <a:endParaRPr lang="id-ID" sz="12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1625"/>
          <p:cNvSpPr/>
          <p:nvPr/>
        </p:nvSpPr>
        <p:spPr>
          <a:xfrm>
            <a:off x="10198272" y="2577067"/>
            <a:ext cx="1270207" cy="12702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0000"/>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657"/>
          <p:cNvSpPr/>
          <p:nvPr/>
        </p:nvSpPr>
        <p:spPr>
          <a:xfrm>
            <a:off x="10644129" y="2748051"/>
            <a:ext cx="378722" cy="387159"/>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3"/>
          <p:cNvSpPr txBox="1">
            <a:spLocks/>
          </p:cNvSpPr>
          <p:nvPr/>
        </p:nvSpPr>
        <p:spPr>
          <a:xfrm>
            <a:off x="10358465" y="3187697"/>
            <a:ext cx="934156" cy="374339"/>
          </a:xfrm>
          <a:prstGeom prst="rect">
            <a:avLst/>
          </a:prstGeom>
        </p:spPr>
        <p:txBody>
          <a:bodyPr vert="horz" lIns="0" tIns="0" rIns="0" bIns="0" rtlCol="0" anchor="ctr">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pPr>
            <a:r>
              <a:rPr lang="zh-CN" alt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国际知名气动工具生产商</a:t>
            </a:r>
            <a:endParaRPr lang="id-ID"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5" name="图片 34" descr="福善公司-老.jpg"/>
          <p:cNvPicPr>
            <a:picLocks noChangeAspect="1"/>
          </p:cNvPicPr>
          <p:nvPr/>
        </p:nvPicPr>
        <p:blipFill>
          <a:blip r:embed="rId3"/>
          <a:stretch>
            <a:fillRect/>
          </a:stretch>
        </p:blipFill>
        <p:spPr>
          <a:xfrm>
            <a:off x="1021189" y="4259267"/>
            <a:ext cx="2435475" cy="1428760"/>
          </a:xfrm>
          <a:prstGeom prst="rect">
            <a:avLst/>
          </a:prstGeom>
        </p:spPr>
      </p:pic>
      <p:pic>
        <p:nvPicPr>
          <p:cNvPr id="38" name="图片 37" descr="货柜.jpg"/>
          <p:cNvPicPr>
            <a:picLocks noChangeAspect="1"/>
          </p:cNvPicPr>
          <p:nvPr/>
        </p:nvPicPr>
        <p:blipFill>
          <a:blip r:embed="rId4"/>
          <a:stretch>
            <a:fillRect/>
          </a:stretch>
        </p:blipFill>
        <p:spPr>
          <a:xfrm>
            <a:off x="2285971" y="2116127"/>
            <a:ext cx="2119314" cy="1356361"/>
          </a:xfrm>
          <a:prstGeom prst="rect">
            <a:avLst/>
          </a:prstGeom>
        </p:spPr>
      </p:pic>
      <p:pic>
        <p:nvPicPr>
          <p:cNvPr id="39" name="图片 38" descr="福善公司-新.jpg"/>
          <p:cNvPicPr>
            <a:picLocks noChangeAspect="1"/>
          </p:cNvPicPr>
          <p:nvPr/>
        </p:nvPicPr>
        <p:blipFill>
          <a:blip r:embed="rId5"/>
          <a:stretch>
            <a:fillRect/>
          </a:stretch>
        </p:blipFill>
        <p:spPr>
          <a:xfrm>
            <a:off x="6500813" y="1330309"/>
            <a:ext cx="2290258" cy="1214446"/>
          </a:xfrm>
          <a:prstGeom prst="rect">
            <a:avLst/>
          </a:prstGeom>
        </p:spPr>
      </p:pic>
      <p:pic>
        <p:nvPicPr>
          <p:cNvPr id="40" name="图片 39" descr="20140729030320783.jpg"/>
          <p:cNvPicPr>
            <a:picLocks noChangeAspect="1"/>
          </p:cNvPicPr>
          <p:nvPr/>
        </p:nvPicPr>
        <p:blipFill>
          <a:blip r:embed="rId6" cstate="print"/>
          <a:stretch>
            <a:fillRect/>
          </a:stretch>
        </p:blipFill>
        <p:spPr>
          <a:xfrm>
            <a:off x="8143886" y="5116523"/>
            <a:ext cx="1753949" cy="1214446"/>
          </a:xfrm>
          <a:prstGeom prst="rect">
            <a:avLst/>
          </a:prstGeom>
        </p:spPr>
      </p:pic>
      <p:sp>
        <p:nvSpPr>
          <p:cNvPr id="41" name="Shape 1626"/>
          <p:cNvSpPr/>
          <p:nvPr/>
        </p:nvSpPr>
        <p:spPr>
          <a:xfrm flipV="1">
            <a:off x="4857739" y="2330441"/>
            <a:ext cx="71438" cy="2357454"/>
          </a:xfrm>
          <a:prstGeom prst="line">
            <a:avLst/>
          </a:prstGeom>
          <a:ln w="22225">
            <a:solidFill>
              <a:srgbClr val="00B36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a:spLocks/>
          </p:cNvSpPr>
          <p:nvPr/>
        </p:nvSpPr>
        <p:spPr>
          <a:xfrm>
            <a:off x="1714467" y="247947"/>
            <a:ext cx="2143140" cy="439420"/>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rPr>
              <a:t>公司发展历史</a:t>
            </a:r>
            <a:endParaRPr 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45" name="图片 44" descr="GREENlogo-01.png"/>
          <p:cNvPicPr>
            <a:picLocks noChangeAspect="1"/>
          </p:cNvPicPr>
          <p:nvPr/>
        </p:nvPicPr>
        <p:blipFill>
          <a:blip r:embed="rId7"/>
          <a:stretch>
            <a:fillRect/>
          </a:stretch>
        </p:blipFill>
        <p:spPr>
          <a:xfrm>
            <a:off x="142831" y="187301"/>
            <a:ext cx="1512905" cy="529790"/>
          </a:xfrm>
          <a:prstGeom prst="rect">
            <a:avLst/>
          </a:prstGeom>
        </p:spPr>
      </p:pic>
      <p:sp>
        <p:nvSpPr>
          <p:cNvPr id="46" name="矩形 45"/>
          <p:cNvSpPr/>
          <p:nvPr/>
        </p:nvSpPr>
        <p:spPr>
          <a:xfrm>
            <a:off x="0" y="687367"/>
            <a:ext cx="3643293" cy="36000"/>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16632946"/>
      </p:ext>
    </p:extLst>
  </p:cSld>
  <p:clrMapOvr>
    <a:masterClrMapping/>
  </p:clrMapOvr>
  <p:transition spd="slow" advClick="0" advTm="1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p:cTn id="7" dur="2000" fill="hold"/>
                                        <p:tgtEl>
                                          <p:spTgt spid="44">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4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44">
                                            <p:txEl>
                                              <p:pRg st="0" end="0"/>
                                            </p:txEl>
                                          </p:spTgt>
                                        </p:tgtEl>
                                      </p:cBhvr>
                                    </p:animEffect>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3500"/>
                            </p:stCondLst>
                            <p:childTnLst>
                              <p:par>
                                <p:cTn id="19" presetID="2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1000"/>
                                        <p:tgtEl>
                                          <p:spTgt spid="5"/>
                                        </p:tgtEl>
                                      </p:cBhvr>
                                    </p:animEffect>
                                  </p:childTnLst>
                                </p:cTn>
                              </p:par>
                            </p:childTnLst>
                          </p:cTn>
                        </p:par>
                        <p:par>
                          <p:cTn id="22" fill="hold">
                            <p:stCondLst>
                              <p:cond delay="4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Effect transition="in" filter="fade">
                                      <p:cBhvr>
                                        <p:cTn id="27" dur="1000"/>
                                        <p:tgtEl>
                                          <p:spTgt spid="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par>
                          <p:cTn id="33" fill="hold">
                            <p:stCondLst>
                              <p:cond delay="5500"/>
                            </p:stCondLst>
                            <p:childTnLst>
                              <p:par>
                                <p:cTn id="34" presetID="18" presetClass="entr" presetSubtype="12" fill="hold" grpId="0" nodeType="after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strips(downLeft)">
                                      <p:cBhvr>
                                        <p:cTn id="36" dur="1000"/>
                                        <p:tgtEl>
                                          <p:spTgt spid="3">
                                            <p:txEl>
                                              <p:pRg st="0" end="0"/>
                                            </p:txEl>
                                          </p:spTgt>
                                        </p:tgtEl>
                                      </p:cBhvr>
                                    </p:animEffect>
                                  </p:childTnLst>
                                </p:cTn>
                              </p:par>
                            </p:childTnLst>
                          </p:cTn>
                        </p:par>
                        <p:par>
                          <p:cTn id="37" fill="hold">
                            <p:stCondLst>
                              <p:cond delay="6500"/>
                            </p:stCondLst>
                            <p:childTnLst>
                              <p:par>
                                <p:cTn id="38" presetID="18" presetClass="entr" presetSubtype="1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strips(downLeft)">
                                      <p:cBhvr>
                                        <p:cTn id="40" dur="1000"/>
                                        <p:tgtEl>
                                          <p:spTgt spid="35"/>
                                        </p:tgtEl>
                                      </p:cBhvr>
                                    </p:animEffect>
                                  </p:childTnLst>
                                </p:cTn>
                              </p:par>
                            </p:childTnLst>
                          </p:cTn>
                        </p:par>
                        <p:par>
                          <p:cTn id="41" fill="hold">
                            <p:stCondLst>
                              <p:cond delay="75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childTnLst>
                                </p:cTn>
                              </p:par>
                            </p:childTnLst>
                          </p:cTn>
                        </p:par>
                        <p:par>
                          <p:cTn id="45" fill="hold">
                            <p:stCondLst>
                              <p:cond delay="8500"/>
                            </p:stCondLst>
                            <p:childTnLst>
                              <p:par>
                                <p:cTn id="46" presetID="22" presetClass="entr" presetSubtype="4"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down)">
                                      <p:cBhvr>
                                        <p:cTn id="48" dur="1000"/>
                                        <p:tgtEl>
                                          <p:spTgt spid="41"/>
                                        </p:tgtEl>
                                      </p:cBhvr>
                                    </p:animEffect>
                                  </p:childTnLst>
                                </p:cTn>
                              </p:par>
                            </p:childTnLst>
                          </p:cTn>
                        </p:par>
                        <p:par>
                          <p:cTn id="49" fill="hold">
                            <p:stCondLst>
                              <p:cond delay="9500"/>
                            </p:stCondLst>
                            <p:childTnLst>
                              <p:par>
                                <p:cTn id="50" presetID="53" presetClass="entr" presetSubtype="16"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fltVal val="0"/>
                                          </p:val>
                                        </p:tav>
                                        <p:tav tm="100000">
                                          <p:val>
                                            <p:strVal val="#ppt_h"/>
                                          </p:val>
                                        </p:tav>
                                      </p:tavLst>
                                    </p:anim>
                                    <p:animEffect transition="in" filter="fade">
                                      <p:cBhvr>
                                        <p:cTn id="54" dur="1000"/>
                                        <p:tgtEl>
                                          <p:spTgt spid="1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fltVal val="0"/>
                                          </p:val>
                                        </p:tav>
                                        <p:tav tm="100000">
                                          <p:val>
                                            <p:strVal val="#ppt_w"/>
                                          </p:val>
                                        </p:tav>
                                      </p:tavLst>
                                    </p:anim>
                                    <p:anim calcmode="lin" valueType="num">
                                      <p:cBhvr>
                                        <p:cTn id="58" dur="1000" fill="hold"/>
                                        <p:tgtEl>
                                          <p:spTgt spid="25"/>
                                        </p:tgtEl>
                                        <p:attrNameLst>
                                          <p:attrName>ppt_h</p:attrName>
                                        </p:attrNameLst>
                                      </p:cBhvr>
                                      <p:tavLst>
                                        <p:tav tm="0">
                                          <p:val>
                                            <p:fltVal val="0"/>
                                          </p:val>
                                        </p:tav>
                                        <p:tav tm="100000">
                                          <p:val>
                                            <p:strVal val="#ppt_h"/>
                                          </p:val>
                                        </p:tav>
                                      </p:tavLst>
                                    </p:anim>
                                    <p:animEffect transition="in" filter="fade">
                                      <p:cBhvr>
                                        <p:cTn id="59" dur="1000"/>
                                        <p:tgtEl>
                                          <p:spTgt spid="25"/>
                                        </p:tgtEl>
                                      </p:cBhvr>
                                    </p:animEffect>
                                  </p:childTnLst>
                                </p:cTn>
                              </p:par>
                            </p:childTnLst>
                          </p:cTn>
                        </p:par>
                        <p:par>
                          <p:cTn id="60" fill="hold">
                            <p:stCondLst>
                              <p:cond delay="10500"/>
                            </p:stCondLst>
                            <p:childTnLst>
                              <p:par>
                                <p:cTn id="61" presetID="18" presetClass="entr" presetSubtype="12"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strips(downLeft)">
                                      <p:cBhvr>
                                        <p:cTn id="63" dur="1000"/>
                                        <p:tgtEl>
                                          <p:spTgt spid="18"/>
                                        </p:tgtEl>
                                      </p:cBhvr>
                                    </p:animEffect>
                                  </p:childTnLst>
                                </p:cTn>
                              </p:par>
                            </p:childTnLst>
                          </p:cTn>
                        </p:par>
                        <p:par>
                          <p:cTn id="64" fill="hold">
                            <p:stCondLst>
                              <p:cond delay="11500"/>
                            </p:stCondLst>
                            <p:childTnLst>
                              <p:par>
                                <p:cTn id="65" presetID="18" presetClass="entr" presetSubtype="12" fill="hold"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strips(downLeft)">
                                      <p:cBhvr>
                                        <p:cTn id="67" dur="1000"/>
                                        <p:tgtEl>
                                          <p:spTgt spid="38"/>
                                        </p:tgtEl>
                                      </p:cBhvr>
                                    </p:animEffect>
                                  </p:childTnLst>
                                </p:cTn>
                              </p:par>
                            </p:childTnLst>
                          </p:cTn>
                        </p:par>
                        <p:par>
                          <p:cTn id="68" fill="hold">
                            <p:stCondLst>
                              <p:cond delay="1250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childTnLst>
                                </p:cTn>
                              </p:par>
                            </p:childTnLst>
                          </p:cTn>
                        </p:par>
                        <p:par>
                          <p:cTn id="72" fill="hold">
                            <p:stCondLst>
                              <p:cond delay="13500"/>
                            </p:stCondLst>
                            <p:childTnLst>
                              <p:par>
                                <p:cTn id="73" presetID="22" presetClass="entr" presetSubtype="4"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1000"/>
                                        <p:tgtEl>
                                          <p:spTgt spid="7"/>
                                        </p:tgtEl>
                                      </p:cBhvr>
                                    </p:animEffect>
                                  </p:childTnLst>
                                </p:cTn>
                              </p:par>
                            </p:childTnLst>
                          </p:cTn>
                        </p:par>
                        <p:par>
                          <p:cTn id="76" fill="hold">
                            <p:stCondLst>
                              <p:cond delay="1450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000" fill="hold"/>
                                        <p:tgtEl>
                                          <p:spTgt spid="11"/>
                                        </p:tgtEl>
                                        <p:attrNameLst>
                                          <p:attrName>ppt_w</p:attrName>
                                        </p:attrNameLst>
                                      </p:cBhvr>
                                      <p:tavLst>
                                        <p:tav tm="0">
                                          <p:val>
                                            <p:fltVal val="0"/>
                                          </p:val>
                                        </p:tav>
                                        <p:tav tm="100000">
                                          <p:val>
                                            <p:strVal val="#ppt_w"/>
                                          </p:val>
                                        </p:tav>
                                      </p:tavLst>
                                    </p:anim>
                                    <p:anim calcmode="lin" valueType="num">
                                      <p:cBhvr>
                                        <p:cTn id="80" dur="1000" fill="hold"/>
                                        <p:tgtEl>
                                          <p:spTgt spid="11"/>
                                        </p:tgtEl>
                                        <p:attrNameLst>
                                          <p:attrName>ppt_h</p:attrName>
                                        </p:attrNameLst>
                                      </p:cBhvr>
                                      <p:tavLst>
                                        <p:tav tm="0">
                                          <p:val>
                                            <p:fltVal val="0"/>
                                          </p:val>
                                        </p:tav>
                                        <p:tav tm="100000">
                                          <p:val>
                                            <p:strVal val="#ppt_h"/>
                                          </p:val>
                                        </p:tav>
                                      </p:tavLst>
                                    </p:anim>
                                    <p:animEffect transition="in" filter="fade">
                                      <p:cBhvr>
                                        <p:cTn id="81" dur="1000"/>
                                        <p:tgtEl>
                                          <p:spTgt spid="11"/>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1000" fill="hold"/>
                                        <p:tgtEl>
                                          <p:spTgt spid="26"/>
                                        </p:tgtEl>
                                        <p:attrNameLst>
                                          <p:attrName>ppt_w</p:attrName>
                                        </p:attrNameLst>
                                      </p:cBhvr>
                                      <p:tavLst>
                                        <p:tav tm="0">
                                          <p:val>
                                            <p:fltVal val="0"/>
                                          </p:val>
                                        </p:tav>
                                        <p:tav tm="100000">
                                          <p:val>
                                            <p:strVal val="#ppt_w"/>
                                          </p:val>
                                        </p:tav>
                                      </p:tavLst>
                                    </p:anim>
                                    <p:anim calcmode="lin" valueType="num">
                                      <p:cBhvr>
                                        <p:cTn id="85" dur="1000" fill="hold"/>
                                        <p:tgtEl>
                                          <p:spTgt spid="26"/>
                                        </p:tgtEl>
                                        <p:attrNameLst>
                                          <p:attrName>ppt_h</p:attrName>
                                        </p:attrNameLst>
                                      </p:cBhvr>
                                      <p:tavLst>
                                        <p:tav tm="0">
                                          <p:val>
                                            <p:fltVal val="0"/>
                                          </p:val>
                                        </p:tav>
                                        <p:tav tm="100000">
                                          <p:val>
                                            <p:strVal val="#ppt_h"/>
                                          </p:val>
                                        </p:tav>
                                      </p:tavLst>
                                    </p:anim>
                                    <p:animEffect transition="in" filter="fade">
                                      <p:cBhvr>
                                        <p:cTn id="86" dur="1000"/>
                                        <p:tgtEl>
                                          <p:spTgt spid="26"/>
                                        </p:tgtEl>
                                      </p:cBhvr>
                                    </p:animEffect>
                                  </p:childTnLst>
                                </p:cTn>
                              </p:par>
                            </p:childTnLst>
                          </p:cTn>
                        </p:par>
                        <p:par>
                          <p:cTn id="87" fill="hold">
                            <p:stCondLst>
                              <p:cond delay="15500"/>
                            </p:stCondLst>
                            <p:childTnLst>
                              <p:par>
                                <p:cTn id="88" presetID="18" presetClass="entr" presetSubtype="6"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downRight)">
                                      <p:cBhvr>
                                        <p:cTn id="90" dur="1000"/>
                                        <p:tgtEl>
                                          <p:spTgt spid="20"/>
                                        </p:tgtEl>
                                      </p:cBhvr>
                                    </p:animEffect>
                                  </p:childTnLst>
                                </p:cTn>
                              </p:par>
                            </p:childTnLst>
                          </p:cTn>
                        </p:par>
                        <p:par>
                          <p:cTn id="91" fill="hold">
                            <p:stCondLst>
                              <p:cond delay="16500"/>
                            </p:stCondLst>
                            <p:childTnLst>
                              <p:par>
                                <p:cTn id="92" presetID="18" presetClass="entr" presetSubtype="12" fill="hold" nodeType="after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strips(downLeft)">
                                      <p:cBhvr>
                                        <p:cTn id="94" dur="1000"/>
                                        <p:tgtEl>
                                          <p:spTgt spid="39"/>
                                        </p:tgtEl>
                                      </p:cBhvr>
                                    </p:animEffect>
                                  </p:childTnLst>
                                </p:cTn>
                              </p:par>
                            </p:childTnLst>
                          </p:cTn>
                        </p:par>
                        <p:par>
                          <p:cTn id="95" fill="hold">
                            <p:stCondLst>
                              <p:cond delay="17500"/>
                            </p:stCondLst>
                            <p:childTnLst>
                              <p:par>
                                <p:cTn id="96" presetID="10" presetClass="entr" presetSubtype="0"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0"/>
                                        <p:tgtEl>
                                          <p:spTgt spid="16"/>
                                        </p:tgtEl>
                                      </p:cBhvr>
                                    </p:animEffect>
                                  </p:childTnLst>
                                </p:cTn>
                              </p:par>
                            </p:childTnLst>
                          </p:cTn>
                        </p:par>
                        <p:par>
                          <p:cTn id="99" fill="hold">
                            <p:stCondLst>
                              <p:cond delay="18500"/>
                            </p:stCondLst>
                            <p:childTnLst>
                              <p:par>
                                <p:cTn id="100" presetID="22" presetClass="entr" presetSubtype="1" fill="hold" grpId="0" nodeType="after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wipe(up)">
                                      <p:cBhvr>
                                        <p:cTn id="102" dur="1000"/>
                                        <p:tgtEl>
                                          <p:spTgt spid="8"/>
                                        </p:tgtEl>
                                      </p:cBhvr>
                                    </p:animEffect>
                                  </p:childTnLst>
                                </p:cTn>
                              </p:par>
                            </p:childTnLst>
                          </p:cTn>
                        </p:par>
                        <p:par>
                          <p:cTn id="103" fill="hold">
                            <p:stCondLst>
                              <p:cond delay="19500"/>
                            </p:stCondLst>
                            <p:childTnLst>
                              <p:par>
                                <p:cTn id="104" presetID="53" presetClass="entr" presetSubtype="16" fill="hold" grpId="0" nodeType="afterEffect">
                                  <p:stCondLst>
                                    <p:cond delay="0"/>
                                  </p:stCondLst>
                                  <p:childTnLst>
                                    <p:set>
                                      <p:cBhvr>
                                        <p:cTn id="105" dur="1" fill="hold">
                                          <p:stCondLst>
                                            <p:cond delay="0"/>
                                          </p:stCondLst>
                                        </p:cTn>
                                        <p:tgtEl>
                                          <p:spTgt spid="12"/>
                                        </p:tgtEl>
                                        <p:attrNameLst>
                                          <p:attrName>style.visibility</p:attrName>
                                        </p:attrNameLst>
                                      </p:cBhvr>
                                      <p:to>
                                        <p:strVal val="visible"/>
                                      </p:to>
                                    </p:set>
                                    <p:anim calcmode="lin" valueType="num">
                                      <p:cBhvr>
                                        <p:cTn id="106" dur="1000" fill="hold"/>
                                        <p:tgtEl>
                                          <p:spTgt spid="12"/>
                                        </p:tgtEl>
                                        <p:attrNameLst>
                                          <p:attrName>ppt_w</p:attrName>
                                        </p:attrNameLst>
                                      </p:cBhvr>
                                      <p:tavLst>
                                        <p:tav tm="0">
                                          <p:val>
                                            <p:fltVal val="0"/>
                                          </p:val>
                                        </p:tav>
                                        <p:tav tm="100000">
                                          <p:val>
                                            <p:strVal val="#ppt_w"/>
                                          </p:val>
                                        </p:tav>
                                      </p:tavLst>
                                    </p:anim>
                                    <p:anim calcmode="lin" valueType="num">
                                      <p:cBhvr>
                                        <p:cTn id="107" dur="1000" fill="hold"/>
                                        <p:tgtEl>
                                          <p:spTgt spid="12"/>
                                        </p:tgtEl>
                                        <p:attrNameLst>
                                          <p:attrName>ppt_h</p:attrName>
                                        </p:attrNameLst>
                                      </p:cBhvr>
                                      <p:tavLst>
                                        <p:tav tm="0">
                                          <p:val>
                                            <p:fltVal val="0"/>
                                          </p:val>
                                        </p:tav>
                                        <p:tav tm="100000">
                                          <p:val>
                                            <p:strVal val="#ppt_h"/>
                                          </p:val>
                                        </p:tav>
                                      </p:tavLst>
                                    </p:anim>
                                    <p:animEffect transition="in" filter="fade">
                                      <p:cBhvr>
                                        <p:cTn id="108" dur="1000"/>
                                        <p:tgtEl>
                                          <p:spTgt spid="12"/>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p:cTn id="111" dur="1000" fill="hold"/>
                                        <p:tgtEl>
                                          <p:spTgt spid="27"/>
                                        </p:tgtEl>
                                        <p:attrNameLst>
                                          <p:attrName>ppt_w</p:attrName>
                                        </p:attrNameLst>
                                      </p:cBhvr>
                                      <p:tavLst>
                                        <p:tav tm="0">
                                          <p:val>
                                            <p:fltVal val="0"/>
                                          </p:val>
                                        </p:tav>
                                        <p:tav tm="100000">
                                          <p:val>
                                            <p:strVal val="#ppt_w"/>
                                          </p:val>
                                        </p:tav>
                                      </p:tavLst>
                                    </p:anim>
                                    <p:anim calcmode="lin" valueType="num">
                                      <p:cBhvr>
                                        <p:cTn id="112" dur="1000" fill="hold"/>
                                        <p:tgtEl>
                                          <p:spTgt spid="27"/>
                                        </p:tgtEl>
                                        <p:attrNameLst>
                                          <p:attrName>ppt_h</p:attrName>
                                        </p:attrNameLst>
                                      </p:cBhvr>
                                      <p:tavLst>
                                        <p:tav tm="0">
                                          <p:val>
                                            <p:fltVal val="0"/>
                                          </p:val>
                                        </p:tav>
                                        <p:tav tm="100000">
                                          <p:val>
                                            <p:strVal val="#ppt_h"/>
                                          </p:val>
                                        </p:tav>
                                      </p:tavLst>
                                    </p:anim>
                                    <p:animEffect transition="in" filter="fade">
                                      <p:cBhvr>
                                        <p:cTn id="113" dur="1000"/>
                                        <p:tgtEl>
                                          <p:spTgt spid="27"/>
                                        </p:tgtEl>
                                      </p:cBhvr>
                                    </p:animEffect>
                                  </p:childTnLst>
                                </p:cTn>
                              </p:par>
                            </p:childTnLst>
                          </p:cTn>
                        </p:par>
                        <p:par>
                          <p:cTn id="114" fill="hold">
                            <p:stCondLst>
                              <p:cond delay="20500"/>
                            </p:stCondLst>
                            <p:childTnLst>
                              <p:par>
                                <p:cTn id="115" presetID="18" presetClass="entr" presetSubtype="6"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strips(downRight)">
                                      <p:cBhvr>
                                        <p:cTn id="117" dur="1000"/>
                                        <p:tgtEl>
                                          <p:spTgt spid="22"/>
                                        </p:tgtEl>
                                      </p:cBhvr>
                                    </p:animEffect>
                                  </p:childTnLst>
                                </p:cTn>
                              </p:par>
                            </p:childTnLst>
                          </p:cTn>
                        </p:par>
                        <p:par>
                          <p:cTn id="118" fill="hold">
                            <p:stCondLst>
                              <p:cond delay="21500"/>
                            </p:stCondLst>
                            <p:childTnLst>
                              <p:par>
                                <p:cTn id="119" presetID="18" presetClass="entr" presetSubtype="12" fill="hold" nodeType="after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strips(downLeft)">
                                      <p:cBhvr>
                                        <p:cTn id="121" dur="1000"/>
                                        <p:tgtEl>
                                          <p:spTgt spid="40"/>
                                        </p:tgtEl>
                                      </p:cBhvr>
                                    </p:animEffect>
                                  </p:childTnLst>
                                </p:cTn>
                              </p:par>
                            </p:childTnLst>
                          </p:cTn>
                        </p:par>
                        <p:par>
                          <p:cTn id="122" fill="hold">
                            <p:stCondLst>
                              <p:cond delay="22500"/>
                            </p:stCondLst>
                            <p:childTnLst>
                              <p:par>
                                <p:cTn id="123" presetID="1" presetClass="entr" presetSubtype="0" fill="hold" grpId="0" nodeType="afterEffect">
                                  <p:stCondLst>
                                    <p:cond delay="0"/>
                                  </p:stCondLst>
                                  <p:childTnLst>
                                    <p:set>
                                      <p:cBhvr>
                                        <p:cTn id="124" dur="1" fill="hold">
                                          <p:stCondLst>
                                            <p:cond delay="0"/>
                                          </p:stCondLst>
                                        </p:cTn>
                                        <p:tgtEl>
                                          <p:spTgt spid="28"/>
                                        </p:tgtEl>
                                        <p:attrNameLst>
                                          <p:attrName>style.visibility</p:attrName>
                                        </p:attrNameLst>
                                      </p:cBhvr>
                                      <p:to>
                                        <p:strVal val="visible"/>
                                      </p:to>
                                    </p:set>
                                  </p:childTnLst>
                                </p:cTn>
                              </p:par>
                              <p:par>
                                <p:cTn id="125" presetID="27" presetClass="emph" presetSubtype="0" fill="remove" grpId="1" nodeType="withEffect">
                                  <p:stCondLst>
                                    <p:cond delay="0"/>
                                  </p:stCondLst>
                                  <p:childTnLst>
                                    <p:animClr clrSpc="rgb" dir="cw">
                                      <p:cBhvr override="childStyle">
                                        <p:cTn id="126" dur="250" autoRev="1" fill="remove"/>
                                        <p:tgtEl>
                                          <p:spTgt spid="28"/>
                                        </p:tgtEl>
                                        <p:attrNameLst>
                                          <p:attrName>style.color</p:attrName>
                                        </p:attrNameLst>
                                      </p:cBhvr>
                                      <p:to>
                                        <a:schemeClr val="bg1"/>
                                      </p:to>
                                    </p:animClr>
                                    <p:animClr clrSpc="rgb" dir="cw">
                                      <p:cBhvr>
                                        <p:cTn id="127" dur="250" autoRev="1" fill="remove"/>
                                        <p:tgtEl>
                                          <p:spTgt spid="28"/>
                                        </p:tgtEl>
                                        <p:attrNameLst>
                                          <p:attrName>fillcolor</p:attrName>
                                        </p:attrNameLst>
                                      </p:cBhvr>
                                      <p:to>
                                        <a:schemeClr val="bg1"/>
                                      </p:to>
                                    </p:animClr>
                                    <p:set>
                                      <p:cBhvr>
                                        <p:cTn id="128" dur="250" autoRev="1" fill="remove"/>
                                        <p:tgtEl>
                                          <p:spTgt spid="28"/>
                                        </p:tgtEl>
                                        <p:attrNameLst>
                                          <p:attrName>fill.type</p:attrName>
                                        </p:attrNameLst>
                                      </p:cBhvr>
                                      <p:to>
                                        <p:strVal val="solid"/>
                                      </p:to>
                                    </p:set>
                                    <p:set>
                                      <p:cBhvr>
                                        <p:cTn id="129" dur="250" autoRev="1" fill="remove"/>
                                        <p:tgtEl>
                                          <p:spTgt spid="28"/>
                                        </p:tgtEl>
                                        <p:attrNameLst>
                                          <p:attrName>fill.on</p:attrName>
                                        </p:attrNameLst>
                                      </p:cBhvr>
                                      <p:to>
                                        <p:strVal val="true"/>
                                      </p:to>
                                    </p:set>
                                  </p:childTnLst>
                                </p:cTn>
                              </p:par>
                            </p:childTnLst>
                          </p:cTn>
                        </p:par>
                        <p:par>
                          <p:cTn id="130" fill="hold">
                            <p:stCondLst>
                              <p:cond delay="23000"/>
                            </p:stCondLst>
                            <p:childTnLst>
                              <p:par>
                                <p:cTn id="131" presetID="10" presetClass="entr" presetSubtype="0" fill="hold" grpId="0" nodeType="after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fade">
                                      <p:cBhvr>
                                        <p:cTn id="133" dur="1000"/>
                                        <p:tgtEl>
                                          <p:spTgt spid="2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20" grpId="0"/>
      <p:bldP spid="22" grpId="0"/>
      <p:bldP spid="24" grpId="0"/>
      <p:bldP spid="25" grpId="0"/>
      <p:bldP spid="26" grpId="0"/>
      <p:bldP spid="27" grpId="0"/>
      <p:bldP spid="28" grpId="0" animBg="1"/>
      <p:bldP spid="28" grpId="1" animBg="1"/>
      <p:bldP spid="29" grpId="0" animBg="1"/>
      <p:bldP spid="30" grpId="0"/>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1491700" y="2973383"/>
            <a:ext cx="2080736" cy="18760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369"/>
          </a:solidFill>
          <a:ln w="9525" cap="flat">
            <a:noFill/>
            <a:prstDash val="solid"/>
            <a:miter lim="800000"/>
            <a:headEnd/>
            <a:tailEnd/>
          </a:ln>
        </p:spPr>
        <p:txBody>
          <a:bodyPr vert="horz" wrap="square" lIns="128573" tIns="64286" rIns="128573" bIns="64286" numCol="1" anchor="t" anchorCtr="0" compatLnSpc="1">
            <a:prstTxWarp prst="textNoShape">
              <a:avLst/>
            </a:prstTxWarp>
          </a:bodyPr>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Box 2"/>
          <p:cNvSpPr txBox="1"/>
          <p:nvPr/>
        </p:nvSpPr>
        <p:spPr>
          <a:xfrm>
            <a:off x="1910736" y="3693946"/>
            <a:ext cx="1277700" cy="40241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lnSpc>
                <a:spcPct val="120000"/>
              </a:lnSpc>
            </a:pPr>
            <a:r>
              <a:rPr lang="zh-CN" altLang="en-US" sz="2400" b="1" dirty="0">
                <a:latin typeface="Arial" panose="020B0604020202020204" pitchFamily="34" charset="0"/>
                <a:cs typeface="+mn-ea"/>
                <a:sym typeface="Arial" panose="020B0604020202020204" pitchFamily="34" charset="0"/>
              </a:rPr>
              <a:t>绿力集团</a:t>
            </a:r>
          </a:p>
        </p:txBody>
      </p:sp>
      <p:sp>
        <p:nvSpPr>
          <p:cNvPr id="4" name="圆角矩形 3"/>
          <p:cNvSpPr/>
          <p:nvPr/>
        </p:nvSpPr>
        <p:spPr>
          <a:xfrm>
            <a:off x="4571988" y="1044557"/>
            <a:ext cx="4071966" cy="428628"/>
          </a:xfrm>
          <a:prstGeom prst="roundRect">
            <a:avLst>
              <a:gd name="adj" fmla="val 20638"/>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dirty="0">
                <a:solidFill>
                  <a:schemeClr val="bg1"/>
                </a:solidFill>
                <a:latin typeface="Arial" panose="020B0604020202020204" pitchFamily="34" charset="0"/>
                <a:cs typeface="+mn-ea"/>
                <a:sym typeface="Arial" panose="020B0604020202020204" pitchFamily="34" charset="0"/>
              </a:rPr>
              <a:t>.</a:t>
            </a:r>
            <a:endParaRPr lang="zh-CN" altLang="en-US"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5"/>
          <p:cNvSpPr>
            <a:spLocks/>
          </p:cNvSpPr>
          <p:nvPr/>
        </p:nvSpPr>
        <p:spPr bwMode="auto">
          <a:xfrm>
            <a:off x="3728221" y="1210235"/>
            <a:ext cx="769860" cy="5358418"/>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rgbClr val="00B369"/>
          </a:solidFill>
          <a:ln>
            <a:noFill/>
          </a:ln>
        </p:spPr>
        <p:txBody>
          <a:bodyPr vert="horz" wrap="square" lIns="128573" tIns="64286" rIns="128573" bIns="64286" numCol="1" anchor="t" anchorCtr="0" compatLnSpc="1">
            <a:prstTxWarp prst="textNoShape">
              <a:avLst/>
            </a:prstTxWarp>
          </a:bodyPr>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5000615" y="1081467"/>
            <a:ext cx="3071834" cy="33804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2000" dirty="0">
                <a:solidFill>
                  <a:schemeClr val="bg1"/>
                </a:solidFill>
                <a:cs typeface="+mn-ea"/>
                <a:sym typeface="Arial" panose="020B0604020202020204" pitchFamily="34" charset="0"/>
              </a:rPr>
              <a:t>福州福善风动设备有限公司</a:t>
            </a:r>
            <a:endParaRPr lang="en-US" altLang="zh-CN" sz="2000" dirty="0">
              <a:solidFill>
                <a:schemeClr val="bg1"/>
              </a:solidFill>
              <a:cs typeface="+mn-ea"/>
              <a:sym typeface="Arial" panose="020B0604020202020204" pitchFamily="34" charset="0"/>
            </a:endParaRPr>
          </a:p>
        </p:txBody>
      </p:sp>
      <p:sp>
        <p:nvSpPr>
          <p:cNvPr id="16" name="Content Placeholder 2"/>
          <p:cNvSpPr txBox="1">
            <a:spLocks/>
          </p:cNvSpPr>
          <p:nvPr/>
        </p:nvSpPr>
        <p:spPr>
          <a:xfrm>
            <a:off x="1714467" y="247947"/>
            <a:ext cx="2143140" cy="439420"/>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rPr>
              <a:t>集团公司组成</a:t>
            </a:r>
            <a:endParaRPr 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8" name="图片 37" descr="GREENlogo-01.png"/>
          <p:cNvPicPr>
            <a:picLocks noChangeAspect="1"/>
          </p:cNvPicPr>
          <p:nvPr/>
        </p:nvPicPr>
        <p:blipFill>
          <a:blip r:embed="rId3"/>
          <a:stretch>
            <a:fillRect/>
          </a:stretch>
        </p:blipFill>
        <p:spPr>
          <a:xfrm>
            <a:off x="142831" y="187301"/>
            <a:ext cx="1512905" cy="529790"/>
          </a:xfrm>
          <a:prstGeom prst="rect">
            <a:avLst/>
          </a:prstGeom>
        </p:spPr>
      </p:pic>
      <p:sp>
        <p:nvSpPr>
          <p:cNvPr id="39" name="矩形 38"/>
          <p:cNvSpPr/>
          <p:nvPr/>
        </p:nvSpPr>
        <p:spPr>
          <a:xfrm>
            <a:off x="0" y="687367"/>
            <a:ext cx="3643293" cy="36000"/>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FD3A96A7-3821-483A-A2FE-B66EAAE1E64F}"/>
              </a:ext>
            </a:extLst>
          </p:cNvPr>
          <p:cNvGrpSpPr/>
          <p:nvPr/>
        </p:nvGrpSpPr>
        <p:grpSpPr>
          <a:xfrm>
            <a:off x="8072449" y="30244"/>
            <a:ext cx="4401963" cy="6946381"/>
            <a:chOff x="7858135" y="37482"/>
            <a:chExt cx="4401963" cy="6946381"/>
          </a:xfrm>
        </p:grpSpPr>
        <p:grpSp>
          <p:nvGrpSpPr>
            <p:cNvPr id="37" name="组合 36"/>
            <p:cNvGrpSpPr/>
            <p:nvPr/>
          </p:nvGrpSpPr>
          <p:grpSpPr>
            <a:xfrm>
              <a:off x="7858135" y="37482"/>
              <a:ext cx="4401963" cy="4597245"/>
              <a:chOff x="8072449" y="2187565"/>
              <a:chExt cx="4401963" cy="4597245"/>
            </a:xfrm>
          </p:grpSpPr>
          <p:pic>
            <p:nvPicPr>
              <p:cNvPr id="36" name="图片 35" descr="公司图1.jpg"/>
              <p:cNvPicPr>
                <a:picLocks noChangeAspect="1"/>
              </p:cNvPicPr>
              <p:nvPr/>
            </p:nvPicPr>
            <p:blipFill>
              <a:blip r:embed="rId4"/>
              <a:stretch>
                <a:fillRect/>
              </a:stretch>
            </p:blipFill>
            <p:spPr>
              <a:xfrm>
                <a:off x="8072449" y="4402143"/>
                <a:ext cx="3857652" cy="2382667"/>
              </a:xfrm>
              <a:prstGeom prst="rect">
                <a:avLst/>
              </a:prstGeom>
            </p:spPr>
          </p:pic>
          <p:pic>
            <p:nvPicPr>
              <p:cNvPr id="35" name="图片 34" descr="公司图2.jpg"/>
              <p:cNvPicPr>
                <a:picLocks noChangeAspect="1"/>
              </p:cNvPicPr>
              <p:nvPr/>
            </p:nvPicPr>
            <p:blipFill>
              <a:blip r:embed="rId5"/>
              <a:stretch>
                <a:fillRect/>
              </a:stretch>
            </p:blipFill>
            <p:spPr>
              <a:xfrm>
                <a:off x="8715391" y="2187565"/>
                <a:ext cx="3759021" cy="2321748"/>
              </a:xfrm>
              <a:prstGeom prst="rect">
                <a:avLst/>
              </a:prstGeom>
            </p:spPr>
          </p:pic>
        </p:grpSp>
        <p:pic>
          <p:nvPicPr>
            <p:cNvPr id="8" name="图片 7">
              <a:extLst>
                <a:ext uri="{FF2B5EF4-FFF2-40B4-BE49-F238E27FC236}">
                  <a16:creationId xmlns:a16="http://schemas.microsoft.com/office/drawing/2014/main" id="{F22BBACF-B550-42BD-9D9E-D80BF129987B}"/>
                </a:ext>
              </a:extLst>
            </p:cNvPr>
            <p:cNvPicPr>
              <a:picLocks noChangeAspect="1"/>
            </p:cNvPicPr>
            <p:nvPr/>
          </p:nvPicPr>
          <p:blipFill>
            <a:blip r:embed="rId6"/>
            <a:stretch>
              <a:fillRect/>
            </a:stretch>
          </p:blipFill>
          <p:spPr>
            <a:xfrm>
              <a:off x="9076410" y="4802767"/>
              <a:ext cx="3041597" cy="2181096"/>
            </a:xfrm>
            <a:prstGeom prst="rect">
              <a:avLst/>
            </a:prstGeom>
          </p:spPr>
        </p:pic>
      </p:grpSp>
      <p:grpSp>
        <p:nvGrpSpPr>
          <p:cNvPr id="7" name="组合 6">
            <a:extLst>
              <a:ext uri="{FF2B5EF4-FFF2-40B4-BE49-F238E27FC236}">
                <a16:creationId xmlns:a16="http://schemas.microsoft.com/office/drawing/2014/main" id="{B2EFFFB6-05C7-447F-8232-2DF933E96EA4}"/>
              </a:ext>
            </a:extLst>
          </p:cNvPr>
          <p:cNvGrpSpPr/>
          <p:nvPr/>
        </p:nvGrpSpPr>
        <p:grpSpPr>
          <a:xfrm>
            <a:off x="4571988" y="1687499"/>
            <a:ext cx="4071966" cy="4927411"/>
            <a:chOff x="4571988" y="1687499"/>
            <a:chExt cx="4071966" cy="4927411"/>
          </a:xfrm>
        </p:grpSpPr>
        <p:sp>
          <p:nvSpPr>
            <p:cNvPr id="20" name="圆角矩形 19"/>
            <p:cNvSpPr/>
            <p:nvPr/>
          </p:nvSpPr>
          <p:spPr>
            <a:xfrm>
              <a:off x="4571988" y="4259267"/>
              <a:ext cx="4071966" cy="428628"/>
            </a:xfrm>
            <a:prstGeom prst="roundRect">
              <a:avLst>
                <a:gd name="adj" fmla="val 2063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dirty="0">
                  <a:solidFill>
                    <a:schemeClr val="bg1"/>
                  </a:solidFill>
                  <a:latin typeface="Arial" panose="020B0604020202020204" pitchFamily="34" charset="0"/>
                  <a:cs typeface="+mn-ea"/>
                  <a:sym typeface="Arial" panose="020B0604020202020204" pitchFamily="34" charset="0"/>
                </a:rPr>
                <a:t>.</a:t>
              </a:r>
              <a:endParaRPr lang="zh-CN" altLang="en-US"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圆角矩形 20"/>
            <p:cNvSpPr/>
            <p:nvPr/>
          </p:nvSpPr>
          <p:spPr>
            <a:xfrm>
              <a:off x="4571988" y="3616325"/>
              <a:ext cx="4071966" cy="428628"/>
            </a:xfrm>
            <a:prstGeom prst="roundRect">
              <a:avLst>
                <a:gd name="adj" fmla="val 2063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圆角矩形 21"/>
            <p:cNvSpPr/>
            <p:nvPr/>
          </p:nvSpPr>
          <p:spPr>
            <a:xfrm>
              <a:off x="4571988" y="2973383"/>
              <a:ext cx="4071966" cy="428628"/>
            </a:xfrm>
            <a:prstGeom prst="roundRect">
              <a:avLst>
                <a:gd name="adj" fmla="val 2063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dirty="0">
                  <a:solidFill>
                    <a:schemeClr val="bg1"/>
                  </a:solidFill>
                  <a:latin typeface="Arial" panose="020B0604020202020204" pitchFamily="34" charset="0"/>
                  <a:cs typeface="+mn-ea"/>
                  <a:sym typeface="Arial" panose="020B0604020202020204" pitchFamily="34" charset="0"/>
                </a:rPr>
                <a:t>.</a:t>
              </a:r>
              <a:endParaRPr lang="zh-CN" altLang="en-US"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圆角矩形 18"/>
            <p:cNvSpPr/>
            <p:nvPr/>
          </p:nvSpPr>
          <p:spPr>
            <a:xfrm>
              <a:off x="4571988" y="2330441"/>
              <a:ext cx="4071966" cy="428628"/>
            </a:xfrm>
            <a:prstGeom prst="roundRect">
              <a:avLst>
                <a:gd name="adj" fmla="val 2063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dirty="0">
                  <a:solidFill>
                    <a:schemeClr val="bg1"/>
                  </a:solidFill>
                  <a:latin typeface="Arial" panose="020B0604020202020204" pitchFamily="34" charset="0"/>
                  <a:cs typeface="+mn-ea"/>
                  <a:sym typeface="Arial" panose="020B0604020202020204" pitchFamily="34" charset="0"/>
                </a:rPr>
                <a:t>.</a:t>
              </a:r>
              <a:endParaRPr lang="zh-CN" altLang="en-US"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圆角矩形 17"/>
            <p:cNvSpPr/>
            <p:nvPr/>
          </p:nvSpPr>
          <p:spPr>
            <a:xfrm>
              <a:off x="4571988" y="1687499"/>
              <a:ext cx="4071966" cy="428628"/>
            </a:xfrm>
            <a:prstGeom prst="roundRect">
              <a:avLst>
                <a:gd name="adj" fmla="val 2063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5000615" y="1735486"/>
              <a:ext cx="3500462"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2000" dirty="0">
                  <a:solidFill>
                    <a:schemeClr val="tx1"/>
                  </a:solidFill>
                  <a:cs typeface="+mn-ea"/>
                  <a:sym typeface="Arial" panose="020B0604020202020204" pitchFamily="34" charset="0"/>
                </a:rPr>
                <a:t>上海绿力五金工业有限公司</a:t>
              </a:r>
              <a:endParaRPr lang="en-US" altLang="zh-CN" sz="800" dirty="0">
                <a:solidFill>
                  <a:schemeClr val="bg1"/>
                </a:solidFill>
                <a:cs typeface="+mn-ea"/>
                <a:sym typeface="Arial" panose="020B0604020202020204" pitchFamily="34" charset="0"/>
              </a:endParaRPr>
            </a:p>
          </p:txBody>
        </p:sp>
        <p:sp>
          <p:nvSpPr>
            <p:cNvPr id="11" name="TextBox 10"/>
            <p:cNvSpPr txBox="1"/>
            <p:nvPr/>
          </p:nvSpPr>
          <p:spPr>
            <a:xfrm>
              <a:off x="5000615" y="2384615"/>
              <a:ext cx="3357586"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2000" dirty="0">
                  <a:solidFill>
                    <a:schemeClr val="tx1"/>
                  </a:solidFill>
                  <a:cs typeface="+mn-ea"/>
                  <a:sym typeface="Arial" panose="020B0604020202020204" pitchFamily="34" charset="0"/>
                </a:rPr>
                <a:t>上海庚联进出口贸易有限公司</a:t>
              </a:r>
              <a:endParaRPr lang="en-US" altLang="zh-CN" sz="2000" dirty="0">
                <a:solidFill>
                  <a:schemeClr val="tx1"/>
                </a:solidFill>
                <a:cs typeface="+mn-ea"/>
                <a:sym typeface="Arial" panose="020B0604020202020204" pitchFamily="34" charset="0"/>
              </a:endParaRPr>
            </a:p>
          </p:txBody>
        </p:sp>
        <p:sp>
          <p:nvSpPr>
            <p:cNvPr id="12" name="TextBox 11"/>
            <p:cNvSpPr txBox="1"/>
            <p:nvPr/>
          </p:nvSpPr>
          <p:spPr>
            <a:xfrm>
              <a:off x="5000615" y="3027557"/>
              <a:ext cx="3429024"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2000" dirty="0">
                  <a:solidFill>
                    <a:schemeClr val="tx1"/>
                  </a:solidFill>
                  <a:cs typeface="+mn-ea"/>
                  <a:sym typeface="Arial" panose="020B0604020202020204" pitchFamily="34" charset="0"/>
                </a:rPr>
                <a:t>福建得力宝五金工具有限公司</a:t>
              </a:r>
              <a:endParaRPr lang="en-US" altLang="zh-CN" sz="2000" dirty="0">
                <a:solidFill>
                  <a:schemeClr val="tx1"/>
                </a:solidFill>
                <a:cs typeface="+mn-ea"/>
                <a:sym typeface="Arial" panose="020B0604020202020204" pitchFamily="34" charset="0"/>
              </a:endParaRPr>
            </a:p>
          </p:txBody>
        </p:sp>
        <p:sp>
          <p:nvSpPr>
            <p:cNvPr id="14" name="TextBox 13"/>
            <p:cNvSpPr txBox="1"/>
            <p:nvPr/>
          </p:nvSpPr>
          <p:spPr>
            <a:xfrm>
              <a:off x="5000615" y="3670499"/>
              <a:ext cx="3071834"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2000" dirty="0">
                  <a:solidFill>
                    <a:schemeClr val="tx1"/>
                  </a:solidFill>
                  <a:cs typeface="+mn-ea"/>
                  <a:sym typeface="Arial" panose="020B0604020202020204" pitchFamily="34" charset="0"/>
                </a:rPr>
                <a:t>福州得力气动工具有限公司</a:t>
              </a:r>
              <a:endParaRPr lang="en-US" altLang="zh-CN" sz="2000" dirty="0">
                <a:solidFill>
                  <a:schemeClr val="tx1"/>
                </a:solidFill>
                <a:cs typeface="+mn-ea"/>
                <a:sym typeface="Arial" panose="020B0604020202020204" pitchFamily="34" charset="0"/>
              </a:endParaRPr>
            </a:p>
          </p:txBody>
        </p:sp>
        <p:sp>
          <p:nvSpPr>
            <p:cNvPr id="24" name="圆角矩形 23"/>
            <p:cNvSpPr/>
            <p:nvPr/>
          </p:nvSpPr>
          <p:spPr>
            <a:xfrm>
              <a:off x="4571988" y="5545151"/>
              <a:ext cx="4071966" cy="428628"/>
            </a:xfrm>
            <a:prstGeom prst="roundRect">
              <a:avLst>
                <a:gd name="adj" fmla="val 2063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dirty="0">
                  <a:solidFill>
                    <a:schemeClr val="bg1"/>
                  </a:solidFill>
                  <a:latin typeface="Arial" panose="020B0604020202020204" pitchFamily="34" charset="0"/>
                  <a:cs typeface="+mn-ea"/>
                  <a:sym typeface="Arial" panose="020B0604020202020204" pitchFamily="34" charset="0"/>
                </a:rPr>
                <a:t>.</a:t>
              </a:r>
              <a:endParaRPr lang="zh-CN" altLang="en-US"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圆角矩形 24"/>
            <p:cNvSpPr/>
            <p:nvPr/>
          </p:nvSpPr>
          <p:spPr>
            <a:xfrm>
              <a:off x="4571988" y="4902209"/>
              <a:ext cx="4071966" cy="428628"/>
            </a:xfrm>
            <a:prstGeom prst="roundRect">
              <a:avLst>
                <a:gd name="adj" fmla="val 2063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5000615" y="4288915"/>
              <a:ext cx="2571768"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2000" dirty="0">
                  <a:solidFill>
                    <a:schemeClr val="tx1"/>
                  </a:solidFill>
                  <a:cs typeface="+mn-ea"/>
                  <a:sym typeface="Arial" panose="020B0604020202020204" pitchFamily="34" charset="0"/>
                </a:rPr>
                <a:t>福州榕艺五金有限公司</a:t>
              </a:r>
              <a:endParaRPr lang="en-US" altLang="zh-CN" sz="2000" dirty="0">
                <a:solidFill>
                  <a:schemeClr val="tx1"/>
                </a:solidFill>
                <a:cs typeface="+mn-ea"/>
                <a:sym typeface="Arial" panose="020B0604020202020204" pitchFamily="34" charset="0"/>
              </a:endParaRPr>
            </a:p>
          </p:txBody>
        </p:sp>
        <p:sp>
          <p:nvSpPr>
            <p:cNvPr id="27" name="TextBox 26"/>
            <p:cNvSpPr txBox="1"/>
            <p:nvPr/>
          </p:nvSpPr>
          <p:spPr>
            <a:xfrm>
              <a:off x="5000615" y="5574799"/>
              <a:ext cx="2857520"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20000"/>
                </a:lnSpc>
              </a:pPr>
              <a:r>
                <a:rPr lang="zh-CN" altLang="en-US" sz="2000" dirty="0">
                  <a:solidFill>
                    <a:schemeClr val="tx1"/>
                  </a:solidFill>
                  <a:cs typeface="+mn-ea"/>
                  <a:sym typeface="Arial" panose="020B0604020202020204" pitchFamily="34" charset="0"/>
                </a:rPr>
                <a:t>台湾得力特股份有限公司</a:t>
              </a:r>
              <a:endParaRPr lang="en-US" altLang="zh-CN" sz="2000" dirty="0">
                <a:solidFill>
                  <a:schemeClr val="tx1"/>
                </a:solidFill>
                <a:cs typeface="+mn-ea"/>
                <a:sym typeface="Arial" panose="020B0604020202020204" pitchFamily="34" charset="0"/>
              </a:endParaRPr>
            </a:p>
          </p:txBody>
        </p:sp>
        <p:sp>
          <p:nvSpPr>
            <p:cNvPr id="28" name="文本框 27">
              <a:extLst>
                <a:ext uri="{FF2B5EF4-FFF2-40B4-BE49-F238E27FC236}">
                  <a16:creationId xmlns:a16="http://schemas.microsoft.com/office/drawing/2014/main" id="{F968242F-CBBF-4B37-94E8-5490071F298E}"/>
                </a:ext>
              </a:extLst>
            </p:cNvPr>
            <p:cNvSpPr txBox="1"/>
            <p:nvPr/>
          </p:nvSpPr>
          <p:spPr>
            <a:xfrm>
              <a:off x="4930171" y="4955190"/>
              <a:ext cx="3570906" cy="369332"/>
            </a:xfrm>
            <a:prstGeom prst="rect">
              <a:avLst/>
            </a:prstGeom>
            <a:noFill/>
          </p:spPr>
          <p:txBody>
            <a:bodyPr wrap="square">
              <a:spAutoFit/>
            </a:bodyPr>
            <a:lstStyle/>
            <a:p>
              <a:r>
                <a:rPr lang="en-US" altLang="zh-CN" dirty="0">
                  <a:latin typeface="微软雅黑" pitchFamily="34" charset="-122"/>
                  <a:ea typeface="微软雅黑" pitchFamily="34" charset="-122"/>
                  <a:cs typeface="Arial" pitchFamily="34" charset="0"/>
                  <a:sym typeface="Arial" panose="020B0604020202020204" pitchFamily="34" charset="0"/>
                </a:rPr>
                <a:t>GREEN AIR LINK CO.,LTD.(</a:t>
              </a:r>
              <a:r>
                <a:rPr lang="zh-CN" altLang="en-US" dirty="0">
                  <a:latin typeface="微软雅黑" pitchFamily="34" charset="-122"/>
                  <a:ea typeface="微软雅黑" pitchFamily="34" charset="-122"/>
                  <a:cs typeface="Arial" pitchFamily="34" charset="0"/>
                  <a:sym typeface="Arial" panose="020B0604020202020204" pitchFamily="34" charset="0"/>
                </a:rPr>
                <a:t>越南</a:t>
              </a:r>
              <a:r>
                <a:rPr lang="en-US" altLang="zh-CN" dirty="0">
                  <a:latin typeface="微软雅黑" pitchFamily="34" charset="-122"/>
                  <a:ea typeface="微软雅黑" pitchFamily="34" charset="-122"/>
                  <a:cs typeface="Arial" pitchFamily="34" charset="0"/>
                  <a:sym typeface="Arial" panose="020B0604020202020204" pitchFamily="34" charset="0"/>
                </a:rPr>
                <a:t>)</a:t>
              </a:r>
              <a:endParaRPr lang="zh-CN" altLang="en-US" dirty="0"/>
            </a:p>
          </p:txBody>
        </p:sp>
        <p:sp>
          <p:nvSpPr>
            <p:cNvPr id="29" name="圆角矩形 23">
              <a:extLst>
                <a:ext uri="{FF2B5EF4-FFF2-40B4-BE49-F238E27FC236}">
                  <a16:creationId xmlns:a16="http://schemas.microsoft.com/office/drawing/2014/main" id="{5E9A1D6E-052C-4D3D-BD1B-C1136A9C930A}"/>
                </a:ext>
              </a:extLst>
            </p:cNvPr>
            <p:cNvSpPr/>
            <p:nvPr/>
          </p:nvSpPr>
          <p:spPr>
            <a:xfrm>
              <a:off x="4571988" y="6186282"/>
              <a:ext cx="4071966" cy="428628"/>
            </a:xfrm>
            <a:prstGeom prst="roundRect">
              <a:avLst>
                <a:gd name="adj" fmla="val 2063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dirty="0">
                  <a:solidFill>
                    <a:schemeClr val="bg1"/>
                  </a:solidFill>
                  <a:latin typeface="Arial" panose="020B0604020202020204" pitchFamily="34" charset="0"/>
                  <a:cs typeface="+mn-ea"/>
                  <a:sym typeface="Arial" panose="020B0604020202020204" pitchFamily="34" charset="0"/>
                </a:rPr>
                <a:t>.</a:t>
              </a:r>
              <a:endParaRPr lang="zh-CN" altLang="en-US"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文本框 30">
              <a:extLst>
                <a:ext uri="{FF2B5EF4-FFF2-40B4-BE49-F238E27FC236}">
                  <a16:creationId xmlns:a16="http://schemas.microsoft.com/office/drawing/2014/main" id="{BF6E5604-32C7-486C-A23A-771A8F3C0696}"/>
                </a:ext>
              </a:extLst>
            </p:cNvPr>
            <p:cNvSpPr txBox="1"/>
            <p:nvPr/>
          </p:nvSpPr>
          <p:spPr>
            <a:xfrm>
              <a:off x="4621056" y="6230099"/>
              <a:ext cx="3983692" cy="338554"/>
            </a:xfrm>
            <a:prstGeom prst="rect">
              <a:avLst/>
            </a:prstGeom>
            <a:noFill/>
          </p:spPr>
          <p:txBody>
            <a:bodyPr wrap="square">
              <a:spAutoFit/>
            </a:bodyPr>
            <a:lstStyle/>
            <a:p>
              <a:r>
                <a:rPr lang="en-US" altLang="zh-CN" sz="1600" dirty="0">
                  <a:latin typeface="微软雅黑" pitchFamily="34" charset="-122"/>
                  <a:ea typeface="微软雅黑" pitchFamily="34" charset="-122"/>
                  <a:cs typeface="Arial" pitchFamily="34" charset="0"/>
                  <a:sym typeface="Arial" panose="020B0604020202020204" pitchFamily="34" charset="0"/>
                </a:rPr>
                <a:t>GREEN AIR LINK CORPORATION</a:t>
              </a:r>
              <a:r>
                <a:rPr lang="zh-CN" altLang="en-US" sz="1600" dirty="0">
                  <a:latin typeface="微软雅黑" pitchFamily="34" charset="-122"/>
                  <a:ea typeface="微软雅黑" pitchFamily="34" charset="-122"/>
                  <a:cs typeface="Arial" pitchFamily="34" charset="0"/>
                  <a:sym typeface="Arial" panose="020B0604020202020204" pitchFamily="34" charset="0"/>
                </a:rPr>
                <a:t>（美国）</a:t>
              </a:r>
              <a:endParaRPr lang="zh-CN" altLang="en-US" sz="1600" dirty="0"/>
            </a:p>
          </p:txBody>
        </p:sp>
      </p:grpSp>
    </p:spTree>
    <p:extLst>
      <p:ext uri="{BB962C8B-B14F-4D97-AF65-F5344CB8AC3E}">
        <p14:creationId xmlns:p14="http://schemas.microsoft.com/office/powerpoint/2010/main" val="2300210166"/>
      </p:ext>
    </p:extLst>
  </p:cSld>
  <p:clrMapOvr>
    <a:masterClrMapping/>
  </p:clrMapOvr>
  <p:transition spd="slow" advClick="0" advTm="1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2000" fill="hold"/>
                                        <p:tgtEl>
                                          <p:spTgt spid="16">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16">
                                            <p:txEl>
                                              <p:pRg st="0" end="0"/>
                                            </p:txEl>
                                          </p:spTgt>
                                        </p:tgtEl>
                                      </p:cBhvr>
                                    </p:animEffect>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par>
                                <p:cTn id="16" presetID="45"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anim calcmode="lin" valueType="num">
                                      <p:cBhvr>
                                        <p:cTn id="19" dur="2000" fill="hold"/>
                                        <p:tgtEl>
                                          <p:spTgt spid="2"/>
                                        </p:tgtEl>
                                        <p:attrNameLst>
                                          <p:attrName>ppt_w</p:attrName>
                                        </p:attrNameLst>
                                      </p:cBhvr>
                                      <p:tavLst>
                                        <p:tav tm="0" fmla="#ppt_w*sin(2.5*pi*$)">
                                          <p:val>
                                            <p:fltVal val="0"/>
                                          </p:val>
                                        </p:tav>
                                        <p:tav tm="100000">
                                          <p:val>
                                            <p:fltVal val="1"/>
                                          </p:val>
                                        </p:tav>
                                      </p:tavLst>
                                    </p:anim>
                                    <p:anim calcmode="lin" valueType="num">
                                      <p:cBhvr>
                                        <p:cTn id="20" dur="2000" fill="hold"/>
                                        <p:tgtEl>
                                          <p:spTgt spid="2"/>
                                        </p:tgtEl>
                                        <p:attrNameLst>
                                          <p:attrName>ppt_h</p:attrName>
                                        </p:attrNameLst>
                                      </p:cBhvr>
                                      <p:tavLst>
                                        <p:tav tm="0">
                                          <p:val>
                                            <p:strVal val="#ppt_h"/>
                                          </p:val>
                                        </p:tav>
                                        <p:tav tm="100000">
                                          <p:val>
                                            <p:strVal val="#ppt_h"/>
                                          </p:val>
                                        </p:tav>
                                      </p:tavLst>
                                    </p:anim>
                                  </p:childTnLst>
                                </p:cTn>
                              </p:par>
                            </p:childTnLst>
                          </p:cTn>
                        </p:par>
                        <p:par>
                          <p:cTn id="21" fill="hold">
                            <p:stCondLst>
                              <p:cond delay="4000"/>
                            </p:stCondLst>
                            <p:childTnLst>
                              <p:par>
                                <p:cTn id="22" presetID="16" presetClass="entr" presetSubtype="4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Horizontal)">
                                      <p:cBhvr>
                                        <p:cTn id="24" dur="500"/>
                                        <p:tgtEl>
                                          <p:spTgt spid="5"/>
                                        </p:tgtEl>
                                      </p:cBhvr>
                                    </p:animEffect>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2000"/>
                                        <p:tgtEl>
                                          <p:spTgt spid="9"/>
                                        </p:tgtEl>
                                      </p:cBhvr>
                                    </p:animEffect>
                                  </p:childTnLst>
                                </p:cTn>
                              </p:par>
                            </p:childTnLst>
                          </p:cTn>
                        </p:par>
                        <p:par>
                          <p:cTn id="29" fill="hold">
                            <p:stCondLst>
                              <p:cond delay="6500"/>
                            </p:stCondLst>
                            <p:childTnLst>
                              <p:par>
                                <p:cTn id="30" presetID="2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2000"/>
                                        <p:tgtEl>
                                          <p:spTgt spid="4"/>
                                        </p:tgtEl>
                                      </p:cBhvr>
                                    </p:animEffect>
                                  </p:childTnLst>
                                </p:cTn>
                              </p:par>
                            </p:childTnLst>
                          </p:cTn>
                        </p:par>
                        <p:par>
                          <p:cTn id="33" fill="hold">
                            <p:stCondLst>
                              <p:cond delay="8500"/>
                            </p:stCondLst>
                            <p:childTnLst>
                              <p:par>
                                <p:cTn id="34" presetID="22" presetClass="entr" presetSubtype="8" fill="hold" nodeType="afterEffect">
                                  <p:stCondLst>
                                    <p:cond delay="25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1714467" y="187301"/>
            <a:ext cx="2714644" cy="439420"/>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rPr>
              <a:t>集团公司组织架构</a:t>
            </a:r>
            <a:endParaRPr 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8" name="图片 37" descr="GREENlogo-01.png"/>
          <p:cNvPicPr>
            <a:picLocks noChangeAspect="1"/>
          </p:cNvPicPr>
          <p:nvPr/>
        </p:nvPicPr>
        <p:blipFill>
          <a:blip r:embed="rId3"/>
          <a:stretch>
            <a:fillRect/>
          </a:stretch>
        </p:blipFill>
        <p:spPr>
          <a:xfrm>
            <a:off x="142831" y="187301"/>
            <a:ext cx="1512905" cy="529790"/>
          </a:xfrm>
          <a:prstGeom prst="rect">
            <a:avLst/>
          </a:prstGeom>
        </p:spPr>
      </p:pic>
      <p:sp>
        <p:nvSpPr>
          <p:cNvPr id="39" name="矩形 38"/>
          <p:cNvSpPr/>
          <p:nvPr/>
        </p:nvSpPr>
        <p:spPr>
          <a:xfrm>
            <a:off x="0" y="687366"/>
            <a:ext cx="4286235" cy="36000"/>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Freeform 4"/>
          <p:cNvSpPr>
            <a:spLocks/>
          </p:cNvSpPr>
          <p:nvPr/>
        </p:nvSpPr>
        <p:spPr bwMode="auto">
          <a:xfrm>
            <a:off x="10072713" y="115863"/>
            <a:ext cx="1495939" cy="1496426"/>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92D050"/>
          </a:solidFill>
          <a:ln w="3175" cap="flat" cmpd="sng" algn="ctr">
            <a:noFill/>
            <a:prstDash val="solid"/>
          </a:ln>
          <a:effectLst/>
        </p:spPr>
        <p:txBody>
          <a:bodyPr lIns="0" tIns="48189" rIns="0" bIns="48189" anchor="ctr"/>
          <a:lstStyle/>
          <a:p>
            <a:pPr algn="ctr" defTabSz="963728">
              <a:lnSpc>
                <a:spcPct val="120000"/>
              </a:lnSpc>
              <a:spcBef>
                <a:spcPts val="633"/>
              </a:spcBef>
              <a:spcAft>
                <a:spcPts val="633"/>
              </a:spcAft>
              <a:defRPr/>
            </a:pPr>
            <a:endParaRPr lang="en-US" sz="2000" kern="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Freeform 6"/>
          <p:cNvSpPr>
            <a:spLocks/>
          </p:cNvSpPr>
          <p:nvPr/>
        </p:nvSpPr>
        <p:spPr bwMode="auto">
          <a:xfrm>
            <a:off x="11501473" y="830243"/>
            <a:ext cx="1000132" cy="1000459"/>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92D050"/>
          </a:solidFill>
          <a:ln w="3175" cap="flat" cmpd="sng" algn="ctr">
            <a:noFill/>
            <a:prstDash val="solid"/>
          </a:ln>
          <a:effectLst/>
        </p:spPr>
        <p:txBody>
          <a:bodyPr lIns="0" tIns="48189" rIns="0" bIns="48189" anchor="ctr"/>
          <a:lstStyle/>
          <a:p>
            <a:pPr algn="ctr" defTabSz="963728">
              <a:lnSpc>
                <a:spcPct val="120000"/>
              </a:lnSpc>
              <a:spcBef>
                <a:spcPts val="633"/>
              </a:spcBef>
              <a:spcAft>
                <a:spcPts val="633"/>
              </a:spcAft>
              <a:defRPr/>
            </a:pPr>
            <a:endParaRPr lang="en-US" sz="2000" kern="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Freeform 8"/>
          <p:cNvSpPr>
            <a:spLocks/>
          </p:cNvSpPr>
          <p:nvPr/>
        </p:nvSpPr>
        <p:spPr bwMode="auto">
          <a:xfrm>
            <a:off x="9234319" y="1115996"/>
            <a:ext cx="1143314" cy="1143008"/>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92D050"/>
          </a:solidFill>
          <a:ln w="3175" cap="flat" cmpd="sng" algn="ctr">
            <a:noFill/>
            <a:prstDash val="solid"/>
          </a:ln>
          <a:effectLst/>
        </p:spPr>
        <p:txBody>
          <a:bodyPr lIns="0" tIns="48189" rIns="0" bIns="48189" anchor="ctr"/>
          <a:lstStyle/>
          <a:p>
            <a:pPr algn="ctr" defTabSz="963728">
              <a:lnSpc>
                <a:spcPct val="120000"/>
              </a:lnSpc>
              <a:spcBef>
                <a:spcPts val="633"/>
              </a:spcBef>
              <a:spcAft>
                <a:spcPts val="633"/>
              </a:spcAft>
              <a:defRPr/>
            </a:pPr>
            <a:endParaRPr lang="en-US" sz="2000" kern="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Freeform 6"/>
          <p:cNvSpPr>
            <a:spLocks/>
          </p:cNvSpPr>
          <p:nvPr/>
        </p:nvSpPr>
        <p:spPr bwMode="auto">
          <a:xfrm>
            <a:off x="11287159" y="1830375"/>
            <a:ext cx="1428760" cy="142922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92D050"/>
          </a:solidFill>
          <a:ln w="3175" cap="flat" cmpd="sng" algn="ctr">
            <a:noFill/>
            <a:prstDash val="solid"/>
          </a:ln>
          <a:effectLst/>
        </p:spPr>
        <p:txBody>
          <a:bodyPr lIns="0" tIns="48189" rIns="0" bIns="48189" anchor="ctr"/>
          <a:lstStyle/>
          <a:p>
            <a:pPr algn="ctr" defTabSz="963728">
              <a:lnSpc>
                <a:spcPct val="120000"/>
              </a:lnSpc>
              <a:spcBef>
                <a:spcPts val="633"/>
              </a:spcBef>
              <a:spcAft>
                <a:spcPts val="633"/>
              </a:spcAft>
            </a:pPr>
            <a:endParaRPr lang="en-US" sz="2000" kern="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椭圆 162"/>
          <p:cNvSpPr/>
          <p:nvPr/>
        </p:nvSpPr>
        <p:spPr>
          <a:xfrm>
            <a:off x="9484505" y="1366029"/>
            <a:ext cx="642942" cy="64294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a:off x="10358465" y="401615"/>
            <a:ext cx="928694" cy="92869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11751506" y="1080439"/>
            <a:ext cx="500066" cy="50006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11644349" y="2187565"/>
            <a:ext cx="714380" cy="71438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1189076" y="1330309"/>
            <a:ext cx="9929882" cy="5220451"/>
            <a:chOff x="1189076" y="1330309"/>
            <a:chExt cx="9929882" cy="5220451"/>
          </a:xfrm>
        </p:grpSpPr>
        <p:sp>
          <p:nvSpPr>
            <p:cNvPr id="37" name="_s3109"/>
            <p:cNvSpPr>
              <a:spLocks noChangeArrowheads="1"/>
            </p:cNvSpPr>
            <p:nvPr/>
          </p:nvSpPr>
          <p:spPr bwMode="auto">
            <a:xfrm>
              <a:off x="5286366" y="2473317"/>
              <a:ext cx="1832064" cy="418358"/>
            </a:xfrm>
            <a:prstGeom prst="rect">
              <a:avLst/>
            </a:prstGeom>
            <a:gradFill flip="none" rotWithShape="1">
              <a:gsLst>
                <a:gs pos="0">
                  <a:srgbClr val="00B369"/>
                </a:gs>
                <a:gs pos="100000">
                  <a:schemeClr val="bg1"/>
                </a:gs>
              </a:gsLst>
              <a:lin ang="8100000" scaled="1"/>
              <a:tileRect/>
            </a:gradFill>
            <a:ln w="9525">
              <a:solidFill>
                <a:srgbClr val="006600"/>
              </a:solidFill>
              <a:miter lim="800000"/>
              <a:headEnd/>
              <a:tailEnd/>
            </a:ln>
            <a:effectLst>
              <a:outerShdw dist="63500" dir="19387806" algn="ctr" rotWithShape="0">
                <a:srgbClr val="92D050"/>
              </a:outerShdw>
            </a:effectLst>
          </p:spPr>
          <p:txBody>
            <a:bodyPr wrap="none" lIns="7877" tIns="3939" rIns="7877" bIns="3939" anchor="ctr"/>
            <a:lstStyle/>
            <a:p>
              <a:pPr algn="ctr"/>
              <a:r>
                <a:rPr lang="zh-CN" altLang="en-US" sz="1600" b="1" baseline="0" dirty="0">
                  <a:ea typeface="標楷體" pitchFamily="65" charset="-120"/>
                </a:rPr>
                <a:t>总经理</a:t>
              </a:r>
            </a:p>
          </p:txBody>
        </p:sp>
        <p:sp>
          <p:nvSpPr>
            <p:cNvPr id="40" name="_s3110"/>
            <p:cNvSpPr>
              <a:spLocks noChangeArrowheads="1"/>
            </p:cNvSpPr>
            <p:nvPr/>
          </p:nvSpPr>
          <p:spPr bwMode="auto">
            <a:xfrm>
              <a:off x="1403390" y="4259267"/>
              <a:ext cx="1432491" cy="392074"/>
            </a:xfrm>
            <a:prstGeom prst="rect">
              <a:avLst/>
            </a:prstGeom>
            <a:gradFill rotWithShape="0">
              <a:gsLst>
                <a:gs pos="0">
                  <a:schemeClr val="accent2">
                    <a:lumMod val="40000"/>
                    <a:lumOff val="60000"/>
                  </a:schemeClr>
                </a:gs>
                <a:gs pos="100000">
                  <a:schemeClr val="bg1"/>
                </a:gs>
              </a:gsLst>
              <a:path path="rect">
                <a:fillToRect l="100000" b="100000"/>
              </a:path>
            </a:gradFill>
            <a:ln w="9525">
              <a:solidFill>
                <a:schemeClr val="folHlink"/>
              </a:solidFill>
              <a:miter lim="800000"/>
              <a:headEnd/>
              <a:tailEnd/>
            </a:ln>
            <a:effectLst>
              <a:outerShdw dist="63500" dir="19387806" algn="ctr" rotWithShape="0">
                <a:schemeClr val="accent2"/>
              </a:outerShdw>
            </a:effectLst>
          </p:spPr>
          <p:txBody>
            <a:bodyPr wrap="none" lIns="7877" tIns="3939" rIns="7877" bIns="3939" anchor="ctr"/>
            <a:lstStyle/>
            <a:p>
              <a:pPr algn="ctr"/>
              <a:r>
                <a:rPr lang="zh-CN" altLang="en-US" sz="1400" baseline="0" dirty="0">
                  <a:latin typeface="黑体" pitchFamily="49" charset="-122"/>
                  <a:ea typeface="黑体" pitchFamily="49" charset="-122"/>
                </a:rPr>
                <a:t>销售部</a:t>
              </a:r>
            </a:p>
          </p:txBody>
        </p:sp>
        <p:sp>
          <p:nvSpPr>
            <p:cNvPr id="41" name="_s3111"/>
            <p:cNvSpPr>
              <a:spLocks noChangeArrowheads="1"/>
            </p:cNvSpPr>
            <p:nvPr/>
          </p:nvSpPr>
          <p:spPr bwMode="auto">
            <a:xfrm>
              <a:off x="5356923" y="4259267"/>
              <a:ext cx="1690951" cy="398644"/>
            </a:xfrm>
            <a:prstGeom prst="rect">
              <a:avLst/>
            </a:prstGeom>
            <a:gradFill rotWithShape="0">
              <a:gsLst>
                <a:gs pos="0">
                  <a:schemeClr val="accent2">
                    <a:lumMod val="40000"/>
                    <a:lumOff val="60000"/>
                  </a:schemeClr>
                </a:gs>
                <a:gs pos="100000">
                  <a:schemeClr val="bg1"/>
                </a:gs>
              </a:gsLst>
              <a:path path="rect">
                <a:fillToRect l="100000" b="100000"/>
              </a:path>
            </a:gradFill>
            <a:ln w="9525">
              <a:solidFill>
                <a:schemeClr val="folHlink"/>
              </a:solidFill>
              <a:miter lim="800000"/>
              <a:headEnd/>
              <a:tailEnd/>
            </a:ln>
            <a:effectLst>
              <a:outerShdw dist="63500" dir="19387806" algn="ctr" rotWithShape="0">
                <a:schemeClr val="accent2"/>
              </a:outerShdw>
            </a:effectLst>
          </p:spPr>
          <p:txBody>
            <a:bodyPr wrap="none" lIns="7877" tIns="3939" rIns="7877" bIns="3939" anchor="ctr"/>
            <a:lstStyle/>
            <a:p>
              <a:pPr algn="ctr"/>
              <a:r>
                <a:rPr lang="zh-CN" altLang="en-US" sz="1400" baseline="0" dirty="0">
                  <a:latin typeface="黑体" pitchFamily="49" charset="-122"/>
                  <a:ea typeface="黑体" pitchFamily="49" charset="-122"/>
                </a:rPr>
                <a:t>生产部</a:t>
              </a:r>
            </a:p>
          </p:txBody>
        </p:sp>
        <p:sp>
          <p:nvSpPr>
            <p:cNvPr id="42" name="_s3112"/>
            <p:cNvSpPr>
              <a:spLocks noChangeArrowheads="1"/>
            </p:cNvSpPr>
            <p:nvPr/>
          </p:nvSpPr>
          <p:spPr bwMode="auto">
            <a:xfrm>
              <a:off x="9547322" y="4259267"/>
              <a:ext cx="1390873" cy="428628"/>
            </a:xfrm>
            <a:prstGeom prst="rect">
              <a:avLst/>
            </a:prstGeom>
            <a:gradFill rotWithShape="0">
              <a:gsLst>
                <a:gs pos="0">
                  <a:schemeClr val="accent2">
                    <a:lumMod val="40000"/>
                    <a:lumOff val="60000"/>
                  </a:schemeClr>
                </a:gs>
                <a:gs pos="100000">
                  <a:schemeClr val="bg1"/>
                </a:gs>
              </a:gsLst>
              <a:path path="rect">
                <a:fillToRect l="100000" b="100000"/>
              </a:path>
            </a:gradFill>
            <a:ln w="9525">
              <a:solidFill>
                <a:schemeClr val="folHlink"/>
              </a:solidFill>
              <a:miter lim="800000"/>
              <a:headEnd/>
              <a:tailEnd/>
            </a:ln>
            <a:effectLst>
              <a:outerShdw dist="63500" dir="19387806" algn="ctr" rotWithShape="0">
                <a:schemeClr val="accent2"/>
              </a:outerShdw>
            </a:effectLst>
          </p:spPr>
          <p:txBody>
            <a:bodyPr wrap="none" lIns="7877" tIns="3939" rIns="7877" bIns="3939" anchor="ctr"/>
            <a:lstStyle/>
            <a:p>
              <a:pPr algn="ctr"/>
              <a:r>
                <a:rPr lang="zh-CN" altLang="en-US" sz="1400" baseline="0" dirty="0">
                  <a:latin typeface="黑体" pitchFamily="49" charset="-122"/>
                  <a:ea typeface="黑体" pitchFamily="49" charset="-122"/>
                  <a:cs typeface="Arial Unicode MS" pitchFamily="34" charset="-122"/>
                </a:rPr>
                <a:t>行政管理部</a:t>
              </a:r>
            </a:p>
          </p:txBody>
        </p:sp>
        <p:sp>
          <p:nvSpPr>
            <p:cNvPr id="43" name="_s3114"/>
            <p:cNvSpPr>
              <a:spLocks noChangeArrowheads="1"/>
            </p:cNvSpPr>
            <p:nvPr/>
          </p:nvSpPr>
          <p:spPr bwMode="auto">
            <a:xfrm>
              <a:off x="2117770" y="5187961"/>
              <a:ext cx="1022895" cy="409595"/>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7877" tIns="3939" rIns="7877" bIns="3939" anchor="ctr"/>
            <a:lstStyle/>
            <a:p>
              <a:pPr algn="ctr"/>
              <a:r>
                <a:rPr lang="zh-CN" altLang="en-US" sz="1200" baseline="0" dirty="0">
                  <a:ea typeface="標楷體" pitchFamily="65" charset="-120"/>
                </a:rPr>
                <a:t>内销部</a:t>
              </a:r>
            </a:p>
          </p:txBody>
        </p:sp>
        <p:sp>
          <p:nvSpPr>
            <p:cNvPr id="44" name="_s3109"/>
            <p:cNvSpPr>
              <a:spLocks noChangeArrowheads="1"/>
            </p:cNvSpPr>
            <p:nvPr/>
          </p:nvSpPr>
          <p:spPr bwMode="auto">
            <a:xfrm>
              <a:off x="5143491" y="1330309"/>
              <a:ext cx="2117816" cy="519114"/>
            </a:xfrm>
            <a:prstGeom prst="rect">
              <a:avLst/>
            </a:prstGeom>
            <a:solidFill>
              <a:srgbClr val="00B369"/>
            </a:solidFill>
            <a:ln w="9525">
              <a:solidFill>
                <a:srgbClr val="006600"/>
              </a:solidFill>
              <a:miter lim="800000"/>
              <a:headEnd/>
              <a:tailEnd/>
            </a:ln>
            <a:effectLst>
              <a:outerShdw dist="63500" dir="19387806" algn="ctr" rotWithShape="0">
                <a:schemeClr val="bg1">
                  <a:lumMod val="65000"/>
                </a:schemeClr>
              </a:outerShdw>
            </a:effectLst>
          </p:spPr>
          <p:txBody>
            <a:bodyPr wrap="none" lIns="7877" tIns="3939" rIns="7877" bIns="3939" anchor="ctr"/>
            <a:lstStyle/>
            <a:p>
              <a:pPr algn="ctr"/>
              <a:r>
                <a:rPr lang="zh-CN" altLang="en-US" b="1" baseline="0" dirty="0">
                  <a:solidFill>
                    <a:schemeClr val="bg1"/>
                  </a:solidFill>
                  <a:ea typeface="標楷體" pitchFamily="65" charset="-120"/>
                </a:rPr>
                <a:t>董事长</a:t>
              </a:r>
            </a:p>
          </p:txBody>
        </p:sp>
        <p:sp>
          <p:nvSpPr>
            <p:cNvPr id="45" name="_s3114"/>
            <p:cNvSpPr>
              <a:spLocks noChangeArrowheads="1"/>
            </p:cNvSpPr>
            <p:nvPr/>
          </p:nvSpPr>
          <p:spPr bwMode="auto">
            <a:xfrm>
              <a:off x="1189076" y="5187961"/>
              <a:ext cx="845476" cy="409595"/>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7877" tIns="3939" rIns="7877" bIns="3939" anchor="ctr"/>
            <a:lstStyle/>
            <a:p>
              <a:pPr algn="ctr"/>
              <a:r>
                <a:rPr lang="zh-CN" altLang="en-US" sz="1200" baseline="0" dirty="0">
                  <a:ea typeface="標楷體" pitchFamily="65" charset="-120"/>
                </a:rPr>
                <a:t>外贸部</a:t>
              </a:r>
            </a:p>
          </p:txBody>
        </p:sp>
        <p:sp>
          <p:nvSpPr>
            <p:cNvPr id="46" name="_s3114"/>
            <p:cNvSpPr>
              <a:spLocks noChangeArrowheads="1"/>
            </p:cNvSpPr>
            <p:nvPr/>
          </p:nvSpPr>
          <p:spPr bwMode="auto">
            <a:xfrm>
              <a:off x="5118166" y="5187961"/>
              <a:ext cx="928694" cy="428628"/>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7877" tIns="3939" rIns="7877" bIns="3939" anchor="ctr"/>
            <a:lstStyle/>
            <a:p>
              <a:pPr algn="ctr"/>
              <a:r>
                <a:rPr lang="zh-CN" altLang="en-US" sz="1200" baseline="0" dirty="0">
                  <a:ea typeface="標楷體" pitchFamily="65" charset="-120"/>
                </a:rPr>
                <a:t>机加工部</a:t>
              </a:r>
            </a:p>
          </p:txBody>
        </p:sp>
        <p:sp>
          <p:nvSpPr>
            <p:cNvPr id="48" name="_s3114"/>
            <p:cNvSpPr>
              <a:spLocks noChangeArrowheads="1"/>
            </p:cNvSpPr>
            <p:nvPr/>
          </p:nvSpPr>
          <p:spPr bwMode="auto">
            <a:xfrm>
              <a:off x="6338204" y="5187961"/>
              <a:ext cx="1071570" cy="428628"/>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7877" tIns="3939" rIns="7877" bIns="3939" anchor="ctr"/>
            <a:lstStyle/>
            <a:p>
              <a:pPr algn="ctr"/>
              <a:r>
                <a:rPr lang="zh-CN" altLang="en-US" sz="1200" baseline="0" dirty="0">
                  <a:ea typeface="標楷體" pitchFamily="65" charset="-120"/>
                </a:rPr>
                <a:t>装配包装部</a:t>
              </a:r>
            </a:p>
          </p:txBody>
        </p:sp>
        <p:sp>
          <p:nvSpPr>
            <p:cNvPr id="49" name="_s3114"/>
            <p:cNvSpPr>
              <a:spLocks noChangeArrowheads="1"/>
            </p:cNvSpPr>
            <p:nvPr/>
          </p:nvSpPr>
          <p:spPr bwMode="auto">
            <a:xfrm>
              <a:off x="7633482" y="4259267"/>
              <a:ext cx="1327351" cy="428628"/>
            </a:xfrm>
            <a:prstGeom prst="rect">
              <a:avLst/>
            </a:prstGeom>
            <a:gradFill rotWithShape="0">
              <a:gsLst>
                <a:gs pos="0">
                  <a:schemeClr val="accent2">
                    <a:lumMod val="40000"/>
                    <a:lumOff val="60000"/>
                  </a:schemeClr>
                </a:gs>
                <a:gs pos="100000">
                  <a:schemeClr val="bg1"/>
                </a:gs>
              </a:gsLst>
              <a:path path="rect">
                <a:fillToRect l="100000" b="100000"/>
              </a:path>
            </a:gradFill>
            <a:ln w="9525">
              <a:solidFill>
                <a:srgbClr val="0F6FC6"/>
              </a:solidFill>
              <a:miter lim="800000"/>
              <a:headEnd/>
              <a:tailEnd/>
            </a:ln>
            <a:effectLst>
              <a:outerShdw dist="63500" dir="19387806" algn="ctr" rotWithShape="0">
                <a:schemeClr val="accent2"/>
              </a:outerShdw>
            </a:effectLst>
          </p:spPr>
          <p:txBody>
            <a:bodyPr wrap="none" lIns="7877" tIns="3939" rIns="7877" bIns="3939" anchor="ctr"/>
            <a:lstStyle/>
            <a:p>
              <a:pPr algn="ctr">
                <a:lnSpc>
                  <a:spcPct val="80000"/>
                </a:lnSpc>
              </a:pPr>
              <a:r>
                <a:rPr lang="zh-CN" altLang="en-US" sz="1400" baseline="0" dirty="0">
                  <a:latin typeface="黑体" pitchFamily="49" charset="-122"/>
                  <a:ea typeface="黑体" pitchFamily="49" charset="-122"/>
                </a:rPr>
                <a:t>质量控制部</a:t>
              </a:r>
            </a:p>
          </p:txBody>
        </p:sp>
        <p:sp>
          <p:nvSpPr>
            <p:cNvPr id="50" name="_s3114"/>
            <p:cNvSpPr>
              <a:spLocks noChangeArrowheads="1"/>
            </p:cNvSpPr>
            <p:nvPr/>
          </p:nvSpPr>
          <p:spPr bwMode="auto">
            <a:xfrm>
              <a:off x="9261570" y="5187961"/>
              <a:ext cx="922138" cy="428628"/>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7877" tIns="3939" rIns="7877" bIns="3939" anchor="ctr"/>
            <a:lstStyle/>
            <a:p>
              <a:pPr algn="ctr"/>
              <a:r>
                <a:rPr lang="zh-CN" altLang="en-US" sz="1200" baseline="0" dirty="0">
                  <a:ea typeface="標楷體" pitchFamily="65" charset="-120"/>
                </a:rPr>
                <a:t>人事管理</a:t>
              </a:r>
            </a:p>
          </p:txBody>
        </p:sp>
        <p:sp>
          <p:nvSpPr>
            <p:cNvPr id="51" name="_s3114"/>
            <p:cNvSpPr>
              <a:spLocks noChangeArrowheads="1"/>
            </p:cNvSpPr>
            <p:nvPr/>
          </p:nvSpPr>
          <p:spPr bwMode="auto">
            <a:xfrm>
              <a:off x="5138104" y="6122133"/>
              <a:ext cx="888819" cy="428627"/>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7877" tIns="3939" rIns="7877" bIns="3939" anchor="ctr"/>
            <a:lstStyle/>
            <a:p>
              <a:pPr algn="ctr"/>
              <a:r>
                <a:rPr lang="zh-CN" altLang="en-US" sz="1200" baseline="0" dirty="0">
                  <a:ea typeface="標楷體" pitchFamily="65" charset="-120"/>
                </a:rPr>
                <a:t>产品零件</a:t>
              </a:r>
              <a:endParaRPr lang="en-US" altLang="zh-CN" sz="1200" baseline="0" dirty="0">
                <a:ea typeface="標楷體" pitchFamily="65" charset="-120"/>
              </a:endParaRPr>
            </a:p>
            <a:p>
              <a:pPr algn="ctr"/>
              <a:r>
                <a:rPr lang="zh-CN" altLang="en-US" sz="1200" baseline="0" dirty="0">
                  <a:ea typeface="標楷體" pitchFamily="65" charset="-120"/>
                </a:rPr>
                <a:t>加工</a:t>
              </a:r>
            </a:p>
          </p:txBody>
        </p:sp>
        <p:sp>
          <p:nvSpPr>
            <p:cNvPr id="52" name="_s3114"/>
            <p:cNvSpPr>
              <a:spLocks noChangeArrowheads="1"/>
            </p:cNvSpPr>
            <p:nvPr/>
          </p:nvSpPr>
          <p:spPr bwMode="auto">
            <a:xfrm>
              <a:off x="6338205" y="6122132"/>
              <a:ext cx="1071569" cy="399026"/>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7877" tIns="3939" rIns="7877" bIns="3939" anchor="ctr"/>
            <a:lstStyle/>
            <a:p>
              <a:pPr algn="ctr"/>
              <a:r>
                <a:rPr lang="zh-CN" altLang="en-US" sz="1200" baseline="0" dirty="0">
                  <a:ea typeface="標楷體" pitchFamily="65" charset="-120"/>
                </a:rPr>
                <a:t>产品装配</a:t>
              </a:r>
            </a:p>
            <a:p>
              <a:pPr algn="ctr"/>
              <a:r>
                <a:rPr lang="zh-CN" altLang="en-US" sz="1200" baseline="0" dirty="0">
                  <a:ea typeface="標楷體" pitchFamily="65" charset="-120"/>
                </a:rPr>
                <a:t>包装测试</a:t>
              </a:r>
            </a:p>
          </p:txBody>
        </p:sp>
        <p:sp>
          <p:nvSpPr>
            <p:cNvPr id="53" name="_s3114"/>
            <p:cNvSpPr>
              <a:spLocks noChangeArrowheads="1"/>
            </p:cNvSpPr>
            <p:nvPr/>
          </p:nvSpPr>
          <p:spPr bwMode="auto">
            <a:xfrm>
              <a:off x="7654215" y="5187961"/>
              <a:ext cx="1285884" cy="428628"/>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7877" tIns="3939" rIns="7877" bIns="3939" anchor="ctr"/>
            <a:lstStyle/>
            <a:p>
              <a:pPr algn="ctr"/>
              <a:r>
                <a:rPr lang="zh-CN" altLang="en-US" sz="1200" baseline="0" dirty="0">
                  <a:ea typeface="標楷體" pitchFamily="65" charset="-120"/>
                </a:rPr>
                <a:t>质量控制和保证</a:t>
              </a:r>
            </a:p>
          </p:txBody>
        </p:sp>
        <p:sp>
          <p:nvSpPr>
            <p:cNvPr id="62" name="_s3114"/>
            <p:cNvSpPr>
              <a:spLocks noChangeArrowheads="1"/>
            </p:cNvSpPr>
            <p:nvPr/>
          </p:nvSpPr>
          <p:spPr bwMode="auto">
            <a:xfrm>
              <a:off x="10333140" y="5187961"/>
              <a:ext cx="785818" cy="428628"/>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7877" tIns="3939" rIns="7877" bIns="3939" anchor="ctr"/>
            <a:lstStyle/>
            <a:p>
              <a:pPr algn="ctr"/>
              <a:r>
                <a:rPr lang="zh-CN" altLang="en-US" sz="1200" baseline="0" dirty="0">
                  <a:ea typeface="標楷體" pitchFamily="65" charset="-120"/>
                </a:rPr>
                <a:t>行政管理</a:t>
              </a:r>
            </a:p>
          </p:txBody>
        </p:sp>
        <p:sp>
          <p:nvSpPr>
            <p:cNvPr id="65" name="_s3114"/>
            <p:cNvSpPr>
              <a:spLocks noChangeArrowheads="1"/>
            </p:cNvSpPr>
            <p:nvPr/>
          </p:nvSpPr>
          <p:spPr bwMode="auto">
            <a:xfrm>
              <a:off x="3361534" y="5187961"/>
              <a:ext cx="1489438" cy="427119"/>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7877" tIns="3939" rIns="7877" bIns="3939" anchor="ctr"/>
            <a:lstStyle/>
            <a:p>
              <a:pPr algn="ctr"/>
              <a:r>
                <a:rPr lang="zh-CN" altLang="en-US" sz="1200" baseline="0" dirty="0">
                  <a:ea typeface="標楷體" pitchFamily="65" charset="-120"/>
                </a:rPr>
                <a:t>研发技术处理</a:t>
              </a:r>
            </a:p>
          </p:txBody>
        </p:sp>
        <p:sp>
          <p:nvSpPr>
            <p:cNvPr id="68" name="_s3110"/>
            <p:cNvSpPr>
              <a:spLocks noChangeArrowheads="1"/>
            </p:cNvSpPr>
            <p:nvPr/>
          </p:nvSpPr>
          <p:spPr bwMode="auto">
            <a:xfrm>
              <a:off x="4189472" y="3116259"/>
              <a:ext cx="1432489" cy="392072"/>
            </a:xfrm>
            <a:prstGeom prst="rect">
              <a:avLst/>
            </a:prstGeom>
            <a:gradFill rotWithShape="0">
              <a:gsLst>
                <a:gs pos="0">
                  <a:schemeClr val="accent2">
                    <a:lumMod val="40000"/>
                    <a:lumOff val="60000"/>
                  </a:schemeClr>
                </a:gs>
                <a:gs pos="100000">
                  <a:schemeClr val="bg1"/>
                </a:gs>
              </a:gsLst>
              <a:path path="rect">
                <a:fillToRect l="100000" b="100000"/>
              </a:path>
            </a:gradFill>
            <a:ln w="9525">
              <a:solidFill>
                <a:schemeClr val="folHlink"/>
              </a:solidFill>
              <a:miter lim="800000"/>
              <a:headEnd/>
              <a:tailEnd/>
            </a:ln>
            <a:effectLst>
              <a:outerShdw dist="63500" dir="19387806" algn="ctr" rotWithShape="0">
                <a:schemeClr val="accent2"/>
              </a:outerShdw>
            </a:effectLst>
          </p:spPr>
          <p:txBody>
            <a:bodyPr wrap="none" lIns="7877" tIns="3939" rIns="7877" bIns="3939" anchor="ctr"/>
            <a:lstStyle/>
            <a:p>
              <a:pPr algn="ctr"/>
              <a:r>
                <a:rPr lang="zh-CN" altLang="en-US" sz="1400" baseline="0" dirty="0">
                  <a:latin typeface="黑体" pitchFamily="49" charset="-122"/>
                  <a:ea typeface="黑体" pitchFamily="49" charset="-122"/>
                </a:rPr>
                <a:t>财务部</a:t>
              </a:r>
            </a:p>
          </p:txBody>
        </p:sp>
        <p:sp>
          <p:nvSpPr>
            <p:cNvPr id="75" name="_s3109"/>
            <p:cNvSpPr>
              <a:spLocks noChangeArrowheads="1"/>
            </p:cNvSpPr>
            <p:nvPr/>
          </p:nvSpPr>
          <p:spPr bwMode="auto">
            <a:xfrm>
              <a:off x="7475620" y="2473317"/>
              <a:ext cx="1214446" cy="418358"/>
            </a:xfrm>
            <a:prstGeom prst="rect">
              <a:avLst/>
            </a:prstGeom>
            <a:gradFill rotWithShape="0">
              <a:gsLst>
                <a:gs pos="0">
                  <a:srgbClr val="00B369"/>
                </a:gs>
                <a:gs pos="100000">
                  <a:schemeClr val="bg1"/>
                </a:gs>
              </a:gsLst>
              <a:path path="rect">
                <a:fillToRect l="100000" b="100000"/>
              </a:path>
            </a:gradFill>
            <a:ln w="9525">
              <a:solidFill>
                <a:srgbClr val="006600"/>
              </a:solidFill>
              <a:miter lim="800000"/>
              <a:headEnd/>
              <a:tailEnd/>
            </a:ln>
            <a:effectLst>
              <a:outerShdw dist="63500" dir="19387806" algn="ctr" rotWithShape="0">
                <a:srgbClr val="92D050"/>
              </a:outerShdw>
            </a:effectLst>
          </p:spPr>
          <p:txBody>
            <a:bodyPr wrap="none" lIns="7877" tIns="3939" rIns="7877" bIns="3939" anchor="ctr"/>
            <a:lstStyle/>
            <a:p>
              <a:pPr algn="ctr"/>
              <a:r>
                <a:rPr lang="zh-CN" altLang="en-US" sz="1600" b="1" baseline="0" dirty="0">
                  <a:ea typeface="標楷體" pitchFamily="65" charset="-120"/>
                </a:rPr>
                <a:t>副总经理</a:t>
              </a:r>
            </a:p>
          </p:txBody>
        </p:sp>
        <p:sp>
          <p:nvSpPr>
            <p:cNvPr id="81" name="_s3110"/>
            <p:cNvSpPr>
              <a:spLocks noChangeArrowheads="1"/>
            </p:cNvSpPr>
            <p:nvPr/>
          </p:nvSpPr>
          <p:spPr bwMode="auto">
            <a:xfrm>
              <a:off x="6689802" y="3116259"/>
              <a:ext cx="1432489" cy="392072"/>
            </a:xfrm>
            <a:prstGeom prst="rect">
              <a:avLst/>
            </a:prstGeom>
            <a:gradFill rotWithShape="0">
              <a:gsLst>
                <a:gs pos="0">
                  <a:schemeClr val="accent2">
                    <a:lumMod val="40000"/>
                    <a:lumOff val="60000"/>
                  </a:schemeClr>
                </a:gs>
                <a:gs pos="100000">
                  <a:schemeClr val="bg1"/>
                </a:gs>
              </a:gsLst>
              <a:path path="rect">
                <a:fillToRect l="100000" b="100000"/>
              </a:path>
            </a:gradFill>
            <a:ln w="9525">
              <a:solidFill>
                <a:schemeClr val="folHlink"/>
              </a:solidFill>
              <a:miter lim="800000"/>
              <a:headEnd/>
              <a:tailEnd/>
            </a:ln>
            <a:effectLst>
              <a:outerShdw dist="63500" dir="19387806" algn="ctr" rotWithShape="0">
                <a:schemeClr val="accent2"/>
              </a:outerShdw>
            </a:effectLst>
          </p:spPr>
          <p:txBody>
            <a:bodyPr wrap="none" lIns="7877" tIns="3939" rIns="7877" bIns="3939" anchor="ctr"/>
            <a:lstStyle/>
            <a:p>
              <a:pPr algn="ctr"/>
              <a:r>
                <a:rPr lang="zh-CN" altLang="en-US" sz="1400" baseline="0" dirty="0">
                  <a:latin typeface="黑体" pitchFamily="49" charset="-122"/>
                  <a:ea typeface="黑体" pitchFamily="49" charset="-122"/>
                </a:rPr>
                <a:t>采购部</a:t>
              </a:r>
            </a:p>
          </p:txBody>
        </p:sp>
        <p:sp>
          <p:nvSpPr>
            <p:cNvPr id="136" name="_s3111"/>
            <p:cNvSpPr>
              <a:spLocks noChangeArrowheads="1"/>
            </p:cNvSpPr>
            <p:nvPr/>
          </p:nvSpPr>
          <p:spPr bwMode="auto">
            <a:xfrm>
              <a:off x="3260778" y="4259267"/>
              <a:ext cx="1690951" cy="398644"/>
            </a:xfrm>
            <a:prstGeom prst="rect">
              <a:avLst/>
            </a:prstGeom>
            <a:gradFill rotWithShape="0">
              <a:gsLst>
                <a:gs pos="0">
                  <a:schemeClr val="accent2">
                    <a:lumMod val="40000"/>
                    <a:lumOff val="60000"/>
                  </a:schemeClr>
                </a:gs>
                <a:gs pos="100000">
                  <a:schemeClr val="bg1"/>
                </a:gs>
              </a:gsLst>
              <a:path path="rect">
                <a:fillToRect l="100000" b="100000"/>
              </a:path>
            </a:gradFill>
            <a:ln w="9525">
              <a:solidFill>
                <a:schemeClr val="folHlink"/>
              </a:solidFill>
              <a:miter lim="800000"/>
              <a:headEnd/>
              <a:tailEnd/>
            </a:ln>
            <a:effectLst>
              <a:outerShdw dist="63500" dir="19387806" algn="ctr" rotWithShape="0">
                <a:schemeClr val="accent2"/>
              </a:outerShdw>
            </a:effectLst>
          </p:spPr>
          <p:txBody>
            <a:bodyPr wrap="none" lIns="7877" tIns="3939" rIns="7877" bIns="3939" anchor="ctr"/>
            <a:lstStyle/>
            <a:p>
              <a:pPr algn="ctr"/>
              <a:r>
                <a:rPr lang="zh-CN" altLang="en-US" sz="1400" baseline="0" dirty="0">
                  <a:latin typeface="黑体" pitchFamily="49" charset="-122"/>
                  <a:ea typeface="黑体" pitchFamily="49" charset="-122"/>
                </a:rPr>
                <a:t>开发技术部</a:t>
              </a:r>
            </a:p>
          </p:txBody>
        </p:sp>
        <p:cxnSp>
          <p:nvCxnSpPr>
            <p:cNvPr id="149" name="直接连接符 148"/>
            <p:cNvCxnSpPr>
              <a:stCxn id="37" idx="2"/>
              <a:endCxn id="41" idx="0"/>
            </p:cNvCxnSpPr>
            <p:nvPr/>
          </p:nvCxnSpPr>
          <p:spPr>
            <a:xfrm rot="16200000" flipH="1">
              <a:off x="5518602" y="3575470"/>
              <a:ext cx="1367592"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49" idx="2"/>
              <a:endCxn id="53" idx="0"/>
            </p:cNvCxnSpPr>
            <p:nvPr/>
          </p:nvCxnSpPr>
          <p:spPr>
            <a:xfrm rot="5400000">
              <a:off x="8047125" y="4937928"/>
              <a:ext cx="500066"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136" idx="2"/>
              <a:endCxn id="65" idx="0"/>
            </p:cNvCxnSpPr>
            <p:nvPr/>
          </p:nvCxnSpPr>
          <p:spPr>
            <a:xfrm rot="5400000">
              <a:off x="3841229" y="4922936"/>
              <a:ext cx="530050"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肘形连接符 66"/>
            <p:cNvCxnSpPr>
              <a:stCxn id="40" idx="2"/>
              <a:endCxn id="45" idx="0"/>
            </p:cNvCxnSpPr>
            <p:nvPr/>
          </p:nvCxnSpPr>
          <p:spPr>
            <a:xfrm rot="5400000">
              <a:off x="1597415" y="4665740"/>
              <a:ext cx="536620" cy="507822"/>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肘形连接符 69"/>
            <p:cNvCxnSpPr>
              <a:stCxn id="40" idx="2"/>
              <a:endCxn id="43" idx="0"/>
            </p:cNvCxnSpPr>
            <p:nvPr/>
          </p:nvCxnSpPr>
          <p:spPr>
            <a:xfrm rot="16200000" flipH="1">
              <a:off x="2106117" y="4664860"/>
              <a:ext cx="536620" cy="509582"/>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肘形连接符 73"/>
            <p:cNvCxnSpPr>
              <a:stCxn id="41" idx="2"/>
              <a:endCxn id="46" idx="0"/>
            </p:cNvCxnSpPr>
            <p:nvPr/>
          </p:nvCxnSpPr>
          <p:spPr>
            <a:xfrm rot="5400000">
              <a:off x="5627431" y="4612993"/>
              <a:ext cx="530050" cy="619886"/>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肘形连接符 75"/>
            <p:cNvCxnSpPr>
              <a:stCxn id="41" idx="2"/>
              <a:endCxn id="48" idx="0"/>
            </p:cNvCxnSpPr>
            <p:nvPr/>
          </p:nvCxnSpPr>
          <p:spPr>
            <a:xfrm rot="16200000" flipH="1">
              <a:off x="6273169" y="4587141"/>
              <a:ext cx="530050" cy="671590"/>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肘形连接符 81"/>
            <p:cNvCxnSpPr>
              <a:stCxn id="42" idx="2"/>
              <a:endCxn id="50" idx="0"/>
            </p:cNvCxnSpPr>
            <p:nvPr/>
          </p:nvCxnSpPr>
          <p:spPr>
            <a:xfrm rot="5400000">
              <a:off x="9732666" y="4677868"/>
              <a:ext cx="500066" cy="520120"/>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肘形连接符 82"/>
            <p:cNvCxnSpPr>
              <a:stCxn id="42" idx="2"/>
              <a:endCxn id="62" idx="0"/>
            </p:cNvCxnSpPr>
            <p:nvPr/>
          </p:nvCxnSpPr>
          <p:spPr>
            <a:xfrm rot="16200000" flipH="1">
              <a:off x="10234371" y="4696283"/>
              <a:ext cx="500066" cy="483290"/>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44" idx="2"/>
              <a:endCxn id="37" idx="0"/>
            </p:cNvCxnSpPr>
            <p:nvPr/>
          </p:nvCxnSpPr>
          <p:spPr>
            <a:xfrm rot="5400000">
              <a:off x="5890452" y="2161370"/>
              <a:ext cx="623894"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37" idx="3"/>
              <a:endCxn id="75" idx="1"/>
            </p:cNvCxnSpPr>
            <p:nvPr/>
          </p:nvCxnSpPr>
          <p:spPr>
            <a:xfrm>
              <a:off x="7118430" y="2682496"/>
              <a:ext cx="357190"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肘形连接符 137"/>
            <p:cNvCxnSpPr>
              <a:endCxn id="68" idx="2"/>
            </p:cNvCxnSpPr>
            <p:nvPr/>
          </p:nvCxnSpPr>
          <p:spPr>
            <a:xfrm rot="10800000">
              <a:off x="4905718" y="3508331"/>
              <a:ext cx="1284019" cy="250872"/>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肘形连接符 137"/>
            <p:cNvCxnSpPr>
              <a:endCxn id="81" idx="2"/>
            </p:cNvCxnSpPr>
            <p:nvPr/>
          </p:nvCxnSpPr>
          <p:spPr>
            <a:xfrm flipV="1">
              <a:off x="6189738" y="3508331"/>
              <a:ext cx="1216309" cy="250870"/>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stCxn id="46" idx="2"/>
              <a:endCxn id="51" idx="0"/>
            </p:cNvCxnSpPr>
            <p:nvPr/>
          </p:nvCxnSpPr>
          <p:spPr>
            <a:xfrm rot="16200000" flipH="1">
              <a:off x="5329741" y="5869360"/>
              <a:ext cx="505544"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a:stCxn id="48" idx="2"/>
              <a:endCxn id="52" idx="0"/>
            </p:cNvCxnSpPr>
            <p:nvPr/>
          </p:nvCxnSpPr>
          <p:spPr>
            <a:xfrm rot="16200000" flipH="1">
              <a:off x="6621218" y="5869359"/>
              <a:ext cx="505543"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肘形连接符 53"/>
            <p:cNvCxnSpPr>
              <a:endCxn id="136" idx="0"/>
            </p:cNvCxnSpPr>
            <p:nvPr/>
          </p:nvCxnSpPr>
          <p:spPr>
            <a:xfrm rot="10800000" flipV="1">
              <a:off x="4106255" y="3973515"/>
              <a:ext cx="2108807" cy="285752"/>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40" idx="0"/>
            </p:cNvCxnSpPr>
            <p:nvPr/>
          </p:nvCxnSpPr>
          <p:spPr>
            <a:xfrm rot="5400000" flipH="1" flipV="1">
              <a:off x="3274373" y="2818778"/>
              <a:ext cx="285752" cy="2595227"/>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肘形连接符 53"/>
            <p:cNvCxnSpPr>
              <a:stCxn id="49" idx="0"/>
            </p:cNvCxnSpPr>
            <p:nvPr/>
          </p:nvCxnSpPr>
          <p:spPr>
            <a:xfrm rot="16200000" flipV="1">
              <a:off x="7113234" y="3075342"/>
              <a:ext cx="285752" cy="2082097"/>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肘形连接符 62"/>
            <p:cNvCxnSpPr>
              <a:stCxn id="42" idx="0"/>
            </p:cNvCxnSpPr>
            <p:nvPr/>
          </p:nvCxnSpPr>
          <p:spPr>
            <a:xfrm rot="16200000" flipV="1">
              <a:off x="8086034" y="2102542"/>
              <a:ext cx="285752" cy="4027698"/>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0210166"/>
      </p:ext>
    </p:extLst>
  </p:cSld>
  <p:clrMapOvr>
    <a:masterClrMapping/>
  </p:clrMapOvr>
  <p:transition spd="slow" advClick="0"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2000" fill="hold"/>
                                        <p:tgtEl>
                                          <p:spTgt spid="16">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16">
                                            <p:txEl>
                                              <p:pRg st="0" end="0"/>
                                            </p:txEl>
                                          </p:spTgt>
                                        </p:tgtEl>
                                      </p:cBhvr>
                                    </p:animEffect>
                                  </p:childTnLst>
                                </p:cTn>
                              </p:par>
                            </p:childTnLst>
                          </p:cTn>
                        </p:par>
                        <p:par>
                          <p:cTn id="10" fill="hold">
                            <p:stCondLst>
                              <p:cond delay="2000"/>
                            </p:stCondLst>
                            <p:childTnLst>
                              <p:par>
                                <p:cTn id="11" presetID="22" presetClass="entr" presetSubtype="1" fill="hold" nodeType="after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wipe(up)">
                                      <p:cBhvr>
                                        <p:cTn id="13" dur="5000"/>
                                        <p:tgtEl>
                                          <p:spTgt spid="90"/>
                                        </p:tgtEl>
                                      </p:cBhvr>
                                    </p:animEffect>
                                  </p:childTnLst>
                                </p:cTn>
                              </p:par>
                            </p:childTnLst>
                          </p:cTn>
                        </p:par>
                        <p:par>
                          <p:cTn id="14" fill="hold">
                            <p:stCondLst>
                              <p:cond delay="7000"/>
                            </p:stCondLst>
                            <p:childTnLst>
                              <p:par>
                                <p:cTn id="15" presetID="10" presetClass="entr" presetSubtype="0" fill="hold" grpId="0" nodeType="afterEffect">
                                  <p:stCondLst>
                                    <p:cond delay="0"/>
                                  </p:stCondLst>
                                  <p:childTnLst>
                                    <p:set>
                                      <p:cBhvr>
                                        <p:cTn id="16" dur="1" fill="hold">
                                          <p:stCondLst>
                                            <p:cond delay="0"/>
                                          </p:stCondLst>
                                        </p:cTn>
                                        <p:tgtEl>
                                          <p:spTgt spid="159"/>
                                        </p:tgtEl>
                                        <p:attrNameLst>
                                          <p:attrName>style.visibility</p:attrName>
                                        </p:attrNameLst>
                                      </p:cBhvr>
                                      <p:to>
                                        <p:strVal val="visible"/>
                                      </p:to>
                                    </p:set>
                                    <p:animEffect transition="in" filter="fade">
                                      <p:cBhvr>
                                        <p:cTn id="17" dur="2000"/>
                                        <p:tgtEl>
                                          <p:spTgt spid="159"/>
                                        </p:tgtEl>
                                      </p:cBhvr>
                                    </p:animEffect>
                                  </p:childTnLst>
                                </p:cTn>
                              </p:par>
                              <p:par>
                                <p:cTn id="18" presetID="8" presetClass="emph" presetSubtype="0" repeatCount="indefinite" fill="hold" nodeType="withEffect">
                                  <p:stCondLst>
                                    <p:cond delay="0"/>
                                  </p:stCondLst>
                                  <p:childTnLst>
                                    <p:animRot by="-86400000">
                                      <p:cBhvr>
                                        <p:cTn id="19" dur="8000" fill="hold"/>
                                        <p:tgtEl>
                                          <p:spTgt spid="159"/>
                                        </p:tgtEl>
                                        <p:attrNameLst>
                                          <p:attrName>r</p:attrName>
                                        </p:attrNameLst>
                                      </p:cBhvr>
                                    </p:animRot>
                                  </p:childTnLst>
                                </p:cTn>
                              </p:par>
                              <p:par>
                                <p:cTn id="20" presetID="10" presetClass="entr" presetSubtype="0" fill="hold" nodeType="withEffect">
                                  <p:stCondLst>
                                    <p:cond delay="150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par>
                                <p:cTn id="23" presetID="8" presetClass="emph" presetSubtype="0" repeatCount="indefinite" fill="hold" nodeType="withEffect">
                                  <p:stCondLst>
                                    <p:cond delay="1500"/>
                                  </p:stCondLst>
                                  <p:childTnLst>
                                    <p:animRot by="64800000">
                                      <p:cBhvr>
                                        <p:cTn id="24" dur="7500" fill="hold"/>
                                        <p:tgtEl>
                                          <p:spTgt spid="157"/>
                                        </p:tgtEl>
                                        <p:attrNameLst>
                                          <p:attrName>r</p:attrName>
                                        </p:attrNameLst>
                                      </p:cBhvr>
                                    </p:animRot>
                                  </p:childTnLst>
                                </p:cTn>
                              </p:par>
                              <p:par>
                                <p:cTn id="25" presetID="10" presetClass="entr" presetSubtype="0" fill="hold" nodeType="withEffect">
                                  <p:stCondLst>
                                    <p:cond delay="3000"/>
                                  </p:stCondLst>
                                  <p:childTnLst>
                                    <p:set>
                                      <p:cBhvr>
                                        <p:cTn id="26" dur="1" fill="hold">
                                          <p:stCondLst>
                                            <p:cond delay="0"/>
                                          </p:stCondLst>
                                        </p:cTn>
                                        <p:tgtEl>
                                          <p:spTgt spid="158"/>
                                        </p:tgtEl>
                                        <p:attrNameLst>
                                          <p:attrName>style.visibility</p:attrName>
                                        </p:attrNameLst>
                                      </p:cBhvr>
                                      <p:to>
                                        <p:strVal val="visible"/>
                                      </p:to>
                                    </p:set>
                                    <p:animEffect transition="in" filter="fade">
                                      <p:cBhvr>
                                        <p:cTn id="27" dur="500"/>
                                        <p:tgtEl>
                                          <p:spTgt spid="158"/>
                                        </p:tgtEl>
                                      </p:cBhvr>
                                    </p:animEffect>
                                  </p:childTnLst>
                                </p:cTn>
                              </p:par>
                              <p:par>
                                <p:cTn id="28" presetID="8" presetClass="emph" presetSubtype="0" repeatCount="indefinite" fill="hold" nodeType="withEffect">
                                  <p:stCondLst>
                                    <p:cond delay="3000"/>
                                  </p:stCondLst>
                                  <p:childTnLst>
                                    <p:animRot by="-108000000">
                                      <p:cBhvr>
                                        <p:cTn id="29" dur="7500" fill="hold"/>
                                        <p:tgtEl>
                                          <p:spTgt spid="158"/>
                                        </p:tgtEl>
                                        <p:attrNameLst>
                                          <p:attrName>r</p:attrName>
                                        </p:attrNameLst>
                                      </p:cBhvr>
                                    </p:animRot>
                                  </p:childTnLst>
                                </p:cTn>
                              </p:par>
                              <p:par>
                                <p:cTn id="30" presetID="10" presetClass="entr" presetSubtype="0" fill="hold" nodeType="withEffect">
                                  <p:stCondLst>
                                    <p:cond delay="4500"/>
                                  </p:stCondLst>
                                  <p:childTnLst>
                                    <p:set>
                                      <p:cBhvr>
                                        <p:cTn id="31" dur="1" fill="hold">
                                          <p:stCondLst>
                                            <p:cond delay="0"/>
                                          </p:stCondLst>
                                        </p:cTn>
                                        <p:tgtEl>
                                          <p:spTgt spid="160"/>
                                        </p:tgtEl>
                                        <p:attrNameLst>
                                          <p:attrName>style.visibility</p:attrName>
                                        </p:attrNameLst>
                                      </p:cBhvr>
                                      <p:to>
                                        <p:strVal val="visible"/>
                                      </p:to>
                                    </p:set>
                                    <p:animEffect transition="in" filter="fade">
                                      <p:cBhvr>
                                        <p:cTn id="32" dur="500"/>
                                        <p:tgtEl>
                                          <p:spTgt spid="160"/>
                                        </p:tgtEl>
                                      </p:cBhvr>
                                    </p:animEffect>
                                  </p:childTnLst>
                                </p:cTn>
                              </p:par>
                              <p:par>
                                <p:cTn id="33" presetID="8" presetClass="emph" presetSubtype="0" repeatCount="indefinite" fill="hold" nodeType="withEffect">
                                  <p:stCondLst>
                                    <p:cond delay="4500"/>
                                  </p:stCondLst>
                                  <p:childTnLst>
                                    <p:animRot by="86400000">
                                      <p:cBhvr>
                                        <p:cTn id="34" dur="7000" fill="hold"/>
                                        <p:tgtEl>
                                          <p:spTgt spid="1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1857343" y="187301"/>
            <a:ext cx="2071702" cy="439420"/>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rPr>
              <a:t>公司产品介绍</a:t>
            </a:r>
            <a:endParaRPr 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8" name="图片 37" descr="GREENlogo-01.png"/>
          <p:cNvPicPr>
            <a:picLocks noChangeAspect="1"/>
          </p:cNvPicPr>
          <p:nvPr/>
        </p:nvPicPr>
        <p:blipFill>
          <a:blip r:embed="rId3"/>
          <a:stretch>
            <a:fillRect/>
          </a:stretch>
        </p:blipFill>
        <p:spPr>
          <a:xfrm>
            <a:off x="142831" y="187301"/>
            <a:ext cx="1512905" cy="529790"/>
          </a:xfrm>
          <a:prstGeom prst="rect">
            <a:avLst/>
          </a:prstGeom>
        </p:spPr>
      </p:pic>
      <p:sp>
        <p:nvSpPr>
          <p:cNvPr id="39" name="矩形 38"/>
          <p:cNvSpPr/>
          <p:nvPr/>
        </p:nvSpPr>
        <p:spPr>
          <a:xfrm>
            <a:off x="0" y="687365"/>
            <a:ext cx="3786169" cy="45719"/>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0" y="4759333"/>
            <a:ext cx="10644217" cy="1500198"/>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图片 68" descr="产品2.jpg"/>
          <p:cNvPicPr>
            <a:picLocks noChangeAspect="1"/>
          </p:cNvPicPr>
          <p:nvPr/>
        </p:nvPicPr>
        <p:blipFill>
          <a:blip r:embed="rId4"/>
          <a:stretch>
            <a:fillRect/>
          </a:stretch>
        </p:blipFill>
        <p:spPr>
          <a:xfrm>
            <a:off x="357145" y="1115995"/>
            <a:ext cx="2982642" cy="2571768"/>
          </a:xfrm>
          <a:prstGeom prst="rect">
            <a:avLst/>
          </a:prstGeom>
        </p:spPr>
      </p:pic>
      <p:pic>
        <p:nvPicPr>
          <p:cNvPr id="71" name="图片 70" descr="产品1.jpg"/>
          <p:cNvPicPr>
            <a:picLocks noChangeAspect="1"/>
          </p:cNvPicPr>
          <p:nvPr/>
        </p:nvPicPr>
        <p:blipFill>
          <a:blip r:embed="rId5"/>
          <a:stretch>
            <a:fillRect/>
          </a:stretch>
        </p:blipFill>
        <p:spPr>
          <a:xfrm>
            <a:off x="3357541" y="1115995"/>
            <a:ext cx="2982642" cy="2571768"/>
          </a:xfrm>
          <a:prstGeom prst="rect">
            <a:avLst/>
          </a:prstGeom>
        </p:spPr>
      </p:pic>
      <p:pic>
        <p:nvPicPr>
          <p:cNvPr id="72" name="图片 71" descr="产品3.jpg"/>
          <p:cNvPicPr>
            <a:picLocks noChangeAspect="1"/>
          </p:cNvPicPr>
          <p:nvPr/>
        </p:nvPicPr>
        <p:blipFill>
          <a:blip r:embed="rId6"/>
          <a:stretch>
            <a:fillRect/>
          </a:stretch>
        </p:blipFill>
        <p:spPr>
          <a:xfrm>
            <a:off x="6357937" y="1115995"/>
            <a:ext cx="2982642" cy="2571768"/>
          </a:xfrm>
          <a:prstGeom prst="rect">
            <a:avLst/>
          </a:prstGeom>
        </p:spPr>
      </p:pic>
      <p:pic>
        <p:nvPicPr>
          <p:cNvPr id="73" name="图片 72" descr="产品4.jpg"/>
          <p:cNvPicPr>
            <a:picLocks noChangeAspect="1"/>
          </p:cNvPicPr>
          <p:nvPr/>
        </p:nvPicPr>
        <p:blipFill>
          <a:blip r:embed="rId7"/>
          <a:stretch>
            <a:fillRect/>
          </a:stretch>
        </p:blipFill>
        <p:spPr>
          <a:xfrm>
            <a:off x="9358333" y="1115995"/>
            <a:ext cx="2982642" cy="2571768"/>
          </a:xfrm>
          <a:prstGeom prst="rect">
            <a:avLst/>
          </a:prstGeom>
        </p:spPr>
      </p:pic>
      <p:sp>
        <p:nvSpPr>
          <p:cNvPr id="77" name="TextBox 76"/>
          <p:cNvSpPr txBox="1"/>
          <p:nvPr/>
        </p:nvSpPr>
        <p:spPr>
          <a:xfrm>
            <a:off x="1000087" y="3830639"/>
            <a:ext cx="1571636" cy="369332"/>
          </a:xfrm>
          <a:prstGeom prst="rect">
            <a:avLst/>
          </a:prstGeom>
          <a:noFill/>
        </p:spPr>
        <p:txBody>
          <a:bodyPr wrap="square" rtlCol="0">
            <a:spAutoFit/>
          </a:bodyPr>
          <a:lstStyle/>
          <a:p>
            <a:r>
              <a:rPr lang="zh-CN" altLang="en-US" dirty="0">
                <a:latin typeface="微软雅黑" pitchFamily="34" charset="-122"/>
                <a:ea typeface="微软雅黑" pitchFamily="34" charset="-122"/>
              </a:rPr>
              <a:t>喷涂工具系列</a:t>
            </a:r>
          </a:p>
        </p:txBody>
      </p:sp>
      <p:sp>
        <p:nvSpPr>
          <p:cNvPr id="78" name="矩形 77"/>
          <p:cNvSpPr/>
          <p:nvPr/>
        </p:nvSpPr>
        <p:spPr>
          <a:xfrm>
            <a:off x="4000483" y="3830639"/>
            <a:ext cx="1569660" cy="369332"/>
          </a:xfrm>
          <a:prstGeom prst="rect">
            <a:avLst/>
          </a:prstGeom>
        </p:spPr>
        <p:txBody>
          <a:bodyPr wrap="none">
            <a:spAutoFit/>
          </a:bodyPr>
          <a:lstStyle/>
          <a:p>
            <a:r>
              <a:rPr lang="zh-CN" altLang="en-US" dirty="0">
                <a:latin typeface="微软雅黑" pitchFamily="34" charset="-122"/>
                <a:ea typeface="微软雅黑" pitchFamily="34" charset="-122"/>
              </a:rPr>
              <a:t>气动工具系列</a:t>
            </a:r>
          </a:p>
        </p:txBody>
      </p:sp>
      <p:sp>
        <p:nvSpPr>
          <p:cNvPr id="79" name="矩形 78"/>
          <p:cNvSpPr/>
          <p:nvPr/>
        </p:nvSpPr>
        <p:spPr>
          <a:xfrm>
            <a:off x="6858003" y="3830639"/>
            <a:ext cx="2031325" cy="369332"/>
          </a:xfrm>
          <a:prstGeom prst="rect">
            <a:avLst/>
          </a:prstGeom>
        </p:spPr>
        <p:txBody>
          <a:bodyPr wrap="none">
            <a:spAutoFit/>
          </a:bodyPr>
          <a:lstStyle/>
          <a:p>
            <a:r>
              <a:rPr lang="zh-CN" altLang="en-US" dirty="0">
                <a:latin typeface="微软雅黑" pitchFamily="34" charset="-122"/>
                <a:ea typeface="微软雅黑" pitchFamily="34" charset="-122"/>
              </a:rPr>
              <a:t>气动吹枪接头系列</a:t>
            </a:r>
          </a:p>
        </p:txBody>
      </p:sp>
      <p:sp>
        <p:nvSpPr>
          <p:cNvPr id="80" name="矩形 79"/>
          <p:cNvSpPr/>
          <p:nvPr/>
        </p:nvSpPr>
        <p:spPr>
          <a:xfrm>
            <a:off x="10001275" y="3830639"/>
            <a:ext cx="1800493" cy="369332"/>
          </a:xfrm>
          <a:prstGeom prst="rect">
            <a:avLst/>
          </a:prstGeom>
        </p:spPr>
        <p:txBody>
          <a:bodyPr wrap="none">
            <a:spAutoFit/>
          </a:bodyPr>
          <a:lstStyle/>
          <a:p>
            <a:r>
              <a:rPr lang="zh-CN" altLang="en-US" dirty="0">
                <a:latin typeface="微软雅黑" pitchFamily="34" charset="-122"/>
                <a:ea typeface="微软雅黑" pitchFamily="34" charset="-122"/>
              </a:rPr>
              <a:t>卷管器气管系列</a:t>
            </a:r>
          </a:p>
        </p:txBody>
      </p:sp>
      <p:sp>
        <p:nvSpPr>
          <p:cNvPr id="84" name="TextBox 83"/>
          <p:cNvSpPr txBox="1"/>
          <p:nvPr/>
        </p:nvSpPr>
        <p:spPr>
          <a:xfrm>
            <a:off x="428583" y="4902209"/>
            <a:ext cx="10144196" cy="1384995"/>
          </a:xfrm>
          <a:prstGeom prst="rect">
            <a:avLst/>
          </a:prstGeom>
          <a:noFill/>
        </p:spPr>
        <p:txBody>
          <a:bodyPr wrap="square" rtlCol="0">
            <a:spAutoFit/>
          </a:bodyPr>
          <a:lstStyle/>
          <a:p>
            <a:r>
              <a:rPr lang="zh-CN" altLang="en-US" sz="1400" dirty="0">
                <a:solidFill>
                  <a:schemeClr val="bg1"/>
                </a:solidFill>
                <a:ea typeface="微软雅黑" pitchFamily="34" charset="-122"/>
              </a:rPr>
              <a:t>     我司产品包括喷涂工具，气动工具，吹枪接头，卷管器管子四大系列一百多个品种。广泛应用于汽车维修，工厂装配生产，装修装潢等各个行业，是工业社会必备的气动型工具。</a:t>
            </a:r>
            <a:endParaRPr lang="en-US" altLang="zh-CN" sz="1400" dirty="0">
              <a:solidFill>
                <a:schemeClr val="bg1"/>
              </a:solidFill>
              <a:ea typeface="微软雅黑" pitchFamily="34" charset="-122"/>
            </a:endParaRPr>
          </a:p>
          <a:p>
            <a:r>
              <a:rPr lang="en-US" altLang="zh-CN" sz="1400" dirty="0">
                <a:solidFill>
                  <a:schemeClr val="bg1"/>
                </a:solidFill>
                <a:ea typeface="微软雅黑" pitchFamily="34" charset="-122"/>
              </a:rPr>
              <a:t>    </a:t>
            </a:r>
            <a:r>
              <a:rPr lang="zh-CN" altLang="en-US" sz="1400" dirty="0">
                <a:solidFill>
                  <a:schemeClr val="bg1"/>
                </a:solidFill>
                <a:ea typeface="微软雅黑" pitchFamily="34" charset="-122"/>
              </a:rPr>
              <a:t>我们产品品种齐全，种类繁多，涵盖了气动行业的基本工具。产品既有普通家庭使用的</a:t>
            </a:r>
            <a:r>
              <a:rPr lang="en-US" altLang="zh-CN" sz="1400" dirty="0">
                <a:solidFill>
                  <a:schemeClr val="bg1"/>
                </a:solidFill>
                <a:ea typeface="微软雅黑" pitchFamily="34" charset="-122"/>
              </a:rPr>
              <a:t>DIY</a:t>
            </a:r>
            <a:r>
              <a:rPr lang="zh-CN" altLang="en-US" sz="1400" dirty="0">
                <a:solidFill>
                  <a:schemeClr val="bg1"/>
                </a:solidFill>
                <a:ea typeface="微软雅黑" pitchFamily="34" charset="-122"/>
              </a:rPr>
              <a:t>级，又有工厂专业使用的工业级高品质，满足广大客户所有的需求。</a:t>
            </a:r>
            <a:endParaRPr lang="en-US" altLang="zh-CN" sz="1400" dirty="0">
              <a:solidFill>
                <a:schemeClr val="bg1"/>
              </a:solidFill>
              <a:ea typeface="微软雅黑" pitchFamily="34" charset="-122"/>
            </a:endParaRPr>
          </a:p>
          <a:p>
            <a:r>
              <a:rPr lang="en-US" altLang="zh-CN" sz="1400" dirty="0">
                <a:solidFill>
                  <a:schemeClr val="bg1"/>
                </a:solidFill>
                <a:ea typeface="微软雅黑" pitchFamily="34" charset="-122"/>
              </a:rPr>
              <a:t>   </a:t>
            </a:r>
            <a:r>
              <a:rPr lang="zh-CN" altLang="en-US" sz="1400" dirty="0">
                <a:solidFill>
                  <a:schemeClr val="bg1"/>
                </a:solidFill>
                <a:ea typeface="微软雅黑" pitchFamily="34" charset="-122"/>
              </a:rPr>
              <a:t>坚持高品质是我们始终追求的目标，选择我们的产品是客户对我们的认可！</a:t>
            </a:r>
            <a:endParaRPr lang="en-US" altLang="zh-CN" sz="1400" dirty="0">
              <a:solidFill>
                <a:schemeClr val="bg1"/>
              </a:solidFill>
              <a:ea typeface="微软雅黑" pitchFamily="34" charset="-122"/>
            </a:endParaRPr>
          </a:p>
          <a:p>
            <a:endParaRPr lang="zh-CN" altLang="en-US" sz="1400" dirty="0"/>
          </a:p>
        </p:txBody>
      </p:sp>
    </p:spTree>
    <p:extLst>
      <p:ext uri="{BB962C8B-B14F-4D97-AF65-F5344CB8AC3E}">
        <p14:creationId xmlns:p14="http://schemas.microsoft.com/office/powerpoint/2010/main" val="2300210166"/>
      </p:ext>
    </p:extLst>
  </p:cSld>
  <p:clrMapOvr>
    <a:masterClrMapping/>
  </p:clrMapOvr>
  <p:transition spd="slow" advClick="0" advTm="1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2000" fill="hold"/>
                                        <p:tgtEl>
                                          <p:spTgt spid="16">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16">
                                            <p:txEl>
                                              <p:pRg st="0" end="0"/>
                                            </p:txEl>
                                          </p:spTgt>
                                        </p:tgtEl>
                                      </p:cBhvr>
                                    </p:animEffect>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wipe(down)">
                                      <p:cBhvr>
                                        <p:cTn id="13" dur="2000"/>
                                        <p:tgtEl>
                                          <p:spTgt spid="77"/>
                                        </p:tgtEl>
                                      </p:cBhvr>
                                    </p:animEffect>
                                  </p:childTnLst>
                                </p:cTn>
                              </p:par>
                              <p:par>
                                <p:cTn id="14" presetID="22" presetClass="entr" presetSubtype="4"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down)">
                                      <p:cBhvr>
                                        <p:cTn id="16" dur="2000"/>
                                        <p:tgtEl>
                                          <p:spTgt spid="69"/>
                                        </p:tgtEl>
                                      </p:cBhvr>
                                    </p:animEffect>
                                  </p:childTnLst>
                                </p:cTn>
                              </p:par>
                            </p:childTnLst>
                          </p:cTn>
                        </p:par>
                        <p:par>
                          <p:cTn id="17" fill="hold">
                            <p:stCondLst>
                              <p:cond delay="4000"/>
                            </p:stCondLst>
                            <p:childTnLst>
                              <p:par>
                                <p:cTn id="18" presetID="22" presetClass="entr" presetSubtype="4"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wipe(down)">
                                      <p:cBhvr>
                                        <p:cTn id="20" dur="2000"/>
                                        <p:tgtEl>
                                          <p:spTgt spid="71"/>
                                        </p:tgtEl>
                                      </p:cBhvr>
                                    </p:animEffect>
                                  </p:childTnLst>
                                </p:cTn>
                              </p:par>
                              <p:par>
                                <p:cTn id="21" presetID="22" presetClass="entr" presetSubtype="4"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wipe(down)">
                                      <p:cBhvr>
                                        <p:cTn id="23" dur="2000"/>
                                        <p:tgtEl>
                                          <p:spTgt spid="78"/>
                                        </p:tgtEl>
                                      </p:cBhvr>
                                    </p:animEffect>
                                  </p:childTnLst>
                                </p:cTn>
                              </p:par>
                            </p:childTnLst>
                          </p:cTn>
                        </p:par>
                        <p:par>
                          <p:cTn id="24" fill="hold">
                            <p:stCondLst>
                              <p:cond delay="6000"/>
                            </p:stCondLst>
                            <p:childTnLst>
                              <p:par>
                                <p:cTn id="25" presetID="22" presetClass="entr" presetSubtype="4"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down)">
                                      <p:cBhvr>
                                        <p:cTn id="27" dur="2000"/>
                                        <p:tgtEl>
                                          <p:spTgt spid="72"/>
                                        </p:tgtEl>
                                      </p:cBhvr>
                                    </p:animEffect>
                                  </p:childTnLst>
                                </p:cTn>
                              </p:par>
                              <p:par>
                                <p:cTn id="28" presetID="22" presetClass="entr" presetSubtype="4" fill="hold" nodeType="with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wipe(down)">
                                      <p:cBhvr>
                                        <p:cTn id="30" dur="2000"/>
                                        <p:tgtEl>
                                          <p:spTgt spid="79"/>
                                        </p:tgtEl>
                                      </p:cBhvr>
                                    </p:animEffect>
                                  </p:childTnLst>
                                </p:cTn>
                              </p:par>
                            </p:childTnLst>
                          </p:cTn>
                        </p:par>
                        <p:par>
                          <p:cTn id="31" fill="hold">
                            <p:stCondLst>
                              <p:cond delay="8000"/>
                            </p:stCondLst>
                            <p:childTnLst>
                              <p:par>
                                <p:cTn id="32" presetID="22" presetClass="entr" presetSubtype="4" fill="hold"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down)">
                                      <p:cBhvr>
                                        <p:cTn id="34" dur="2000"/>
                                        <p:tgtEl>
                                          <p:spTgt spid="73"/>
                                        </p:tgtEl>
                                      </p:cBhvr>
                                    </p:animEffect>
                                  </p:childTnLst>
                                </p:cTn>
                              </p:par>
                              <p:par>
                                <p:cTn id="35" presetID="22" presetClass="entr" presetSubtype="4"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2000"/>
                                        <p:tgtEl>
                                          <p:spTgt spid="80"/>
                                        </p:tgtEl>
                                      </p:cBhvr>
                                    </p:animEffect>
                                  </p:childTnLst>
                                </p:cTn>
                              </p:par>
                            </p:childTnLst>
                          </p:cTn>
                        </p:par>
                        <p:par>
                          <p:cTn id="38" fill="hold">
                            <p:stCondLst>
                              <p:cond delay="10000"/>
                            </p:stCondLst>
                            <p:childTnLst>
                              <p:par>
                                <p:cTn id="39" presetID="29" presetClass="entr" presetSubtype="0" fill="hold" grpId="0"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2000" fill="hold"/>
                                        <p:tgtEl>
                                          <p:spTgt spid="66"/>
                                        </p:tgtEl>
                                        <p:attrNameLst>
                                          <p:attrName>ppt_x</p:attrName>
                                        </p:attrNameLst>
                                      </p:cBhvr>
                                      <p:tavLst>
                                        <p:tav tm="0">
                                          <p:val>
                                            <p:strVal val="#ppt_x-.2"/>
                                          </p:val>
                                        </p:tav>
                                        <p:tav tm="100000">
                                          <p:val>
                                            <p:strVal val="#ppt_x"/>
                                          </p:val>
                                        </p:tav>
                                      </p:tavLst>
                                    </p:anim>
                                    <p:anim calcmode="lin" valueType="num">
                                      <p:cBhvr>
                                        <p:cTn id="42" dur="2000" fill="hold"/>
                                        <p:tgtEl>
                                          <p:spTgt spid="66"/>
                                        </p:tgtEl>
                                        <p:attrNameLst>
                                          <p:attrName>ppt_y</p:attrName>
                                        </p:attrNameLst>
                                      </p:cBhvr>
                                      <p:tavLst>
                                        <p:tav tm="0">
                                          <p:val>
                                            <p:strVal val="#ppt_y"/>
                                          </p:val>
                                        </p:tav>
                                        <p:tav tm="100000">
                                          <p:val>
                                            <p:strVal val="#ppt_y"/>
                                          </p:val>
                                        </p:tav>
                                      </p:tavLst>
                                    </p:anim>
                                    <p:animEffect transition="in" filter="wipe(right)" prLst="gradientSize: 0.1">
                                      <p:cBhvr>
                                        <p:cTn id="43"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1857343" y="187301"/>
            <a:ext cx="2714644" cy="439420"/>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rPr>
              <a:t>公司生产介绍</a:t>
            </a:r>
            <a:r>
              <a:rPr lang="en-US" altLang="zh-CN"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rPr>
              <a:t>一</a:t>
            </a:r>
            <a:r>
              <a:rPr lang="en-US" altLang="zh-CN"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8" name="图片 37" descr="GREENlogo-01.png"/>
          <p:cNvPicPr>
            <a:picLocks noChangeAspect="1"/>
          </p:cNvPicPr>
          <p:nvPr/>
        </p:nvPicPr>
        <p:blipFill>
          <a:blip r:embed="rId3"/>
          <a:stretch>
            <a:fillRect/>
          </a:stretch>
        </p:blipFill>
        <p:spPr>
          <a:xfrm>
            <a:off x="142831" y="187301"/>
            <a:ext cx="1512905" cy="529790"/>
          </a:xfrm>
          <a:prstGeom prst="rect">
            <a:avLst/>
          </a:prstGeom>
        </p:spPr>
      </p:pic>
      <p:sp>
        <p:nvSpPr>
          <p:cNvPr id="39" name="矩形 38"/>
          <p:cNvSpPr/>
          <p:nvPr/>
        </p:nvSpPr>
        <p:spPr>
          <a:xfrm>
            <a:off x="0" y="687366"/>
            <a:ext cx="4286235" cy="36000"/>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0" y="3116259"/>
            <a:ext cx="2569730" cy="2071702"/>
          </a:xfrm>
          <a:prstGeom prst="rect">
            <a:avLst/>
          </a:prstGeom>
          <a:solidFill>
            <a:srgbClr val="00B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144510" y="3116259"/>
            <a:ext cx="2569730" cy="20717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0289020" y="3116259"/>
            <a:ext cx="2569730" cy="20717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2572255" y="5143217"/>
            <a:ext cx="2569730" cy="2089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7716765" y="5143217"/>
            <a:ext cx="2570262" cy="2089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15"/>
          <p:cNvSpPr txBox="1"/>
          <p:nvPr/>
        </p:nvSpPr>
        <p:spPr>
          <a:xfrm>
            <a:off x="236687" y="3616325"/>
            <a:ext cx="2192160" cy="792686"/>
          </a:xfrm>
          <a:prstGeom prst="rect">
            <a:avLst/>
          </a:prstGeom>
          <a:noFill/>
        </p:spPr>
        <p:txBody>
          <a:bodyPr wrap="square" lIns="99220" tIns="49610" rIns="99220" bIns="49610" rtlCol="0">
            <a:spAutoFit/>
          </a:bodyPr>
          <a:lstStyle/>
          <a:p>
            <a:r>
              <a:rPr lang="zh-TW" altLang="en-US" sz="1100" dirty="0">
                <a:solidFill>
                  <a:schemeClr val="bg1"/>
                </a:solidFill>
                <a:latin typeface="宋体" charset="-122"/>
              </a:rPr>
              <a:t>    研</a:t>
            </a:r>
            <a:r>
              <a:rPr lang="zh-CN" altLang="en-US" sz="1100" dirty="0">
                <a:solidFill>
                  <a:schemeClr val="bg1"/>
                </a:solidFill>
                <a:latin typeface="宋体" charset="-122"/>
              </a:rPr>
              <a:t>发</a:t>
            </a:r>
            <a:r>
              <a:rPr lang="zh-TW" altLang="en-US" sz="1100" dirty="0">
                <a:solidFill>
                  <a:schemeClr val="bg1"/>
                </a:solidFill>
                <a:latin typeface="宋体" charset="-122"/>
              </a:rPr>
              <a:t>部門</a:t>
            </a:r>
            <a:r>
              <a:rPr lang="zh-CN" altLang="en-US" sz="1100" dirty="0">
                <a:solidFill>
                  <a:schemeClr val="bg1"/>
                </a:solidFill>
                <a:latin typeface="宋体" charset="-122"/>
              </a:rPr>
              <a:t>目前拥有多名专业的工程技术人员，经过专业的培训并有着丰富的气动工具设计经验</a:t>
            </a:r>
            <a:r>
              <a:rPr lang="zh-CN" altLang="en-US" sz="1200" dirty="0">
                <a:solidFill>
                  <a:schemeClr val="bg1"/>
                </a:solidFill>
                <a:latin typeface="宋体" charset="-122"/>
              </a:rPr>
              <a:t>。</a:t>
            </a:r>
          </a:p>
        </p:txBody>
      </p:sp>
      <p:sp>
        <p:nvSpPr>
          <p:cNvPr id="49" name="TextBox 16"/>
          <p:cNvSpPr txBox="1"/>
          <p:nvPr/>
        </p:nvSpPr>
        <p:spPr>
          <a:xfrm>
            <a:off x="236687" y="3259135"/>
            <a:ext cx="1816205"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优秀的设计研发团队</a:t>
            </a:r>
          </a:p>
        </p:txBody>
      </p:sp>
      <p:sp>
        <p:nvSpPr>
          <p:cNvPr id="50" name="TextBox 15"/>
          <p:cNvSpPr txBox="1"/>
          <p:nvPr/>
        </p:nvSpPr>
        <p:spPr>
          <a:xfrm>
            <a:off x="2857475" y="5759465"/>
            <a:ext cx="2114034" cy="1115852"/>
          </a:xfrm>
          <a:prstGeom prst="rect">
            <a:avLst/>
          </a:prstGeom>
          <a:noFill/>
        </p:spPr>
        <p:txBody>
          <a:bodyPr wrap="square" lIns="99220" tIns="49610" rIns="99220" bIns="49610" rtlCol="0">
            <a:spAutoFit/>
          </a:bodyPr>
          <a:lstStyle/>
          <a:p>
            <a:r>
              <a:rPr lang="zh-TW" altLang="en-US" sz="1100" dirty="0">
                <a:solidFill>
                  <a:schemeClr val="bg1"/>
                </a:solidFill>
                <a:latin typeface="宋体" charset="-122"/>
              </a:rPr>
              <a:t>     </a:t>
            </a:r>
            <a:r>
              <a:rPr lang="zh-CN" altLang="en-US" sz="1100" dirty="0">
                <a:solidFill>
                  <a:schemeClr val="bg1"/>
                </a:solidFill>
                <a:latin typeface="宋体" charset="-122"/>
              </a:rPr>
              <a:t>现有全自动压铸机，加工专机，</a:t>
            </a:r>
            <a:r>
              <a:rPr lang="en-US" altLang="zh-CN" sz="1100" dirty="0">
                <a:solidFill>
                  <a:schemeClr val="bg1"/>
                </a:solidFill>
                <a:latin typeface="宋体" charset="-122"/>
              </a:rPr>
              <a:t>CNC</a:t>
            </a:r>
            <a:r>
              <a:rPr lang="zh-CN" altLang="en-US" sz="1100" dirty="0">
                <a:solidFill>
                  <a:schemeClr val="bg1"/>
                </a:solidFill>
                <a:latin typeface="宋体" charset="-122"/>
              </a:rPr>
              <a:t>机床，机加工自动化中心等高精度加工设备百台，并且有一批高素质加工技术团队，保证每个零件都精密加工完成。</a:t>
            </a:r>
            <a:endParaRPr lang="zh-CN" altLang="en-US" sz="1200" dirty="0">
              <a:solidFill>
                <a:schemeClr val="bg1"/>
              </a:solidFill>
              <a:latin typeface="宋体" charset="-122"/>
            </a:endParaRPr>
          </a:p>
        </p:txBody>
      </p:sp>
      <p:sp>
        <p:nvSpPr>
          <p:cNvPr id="51" name="TextBox 16"/>
          <p:cNvSpPr txBox="1"/>
          <p:nvPr/>
        </p:nvSpPr>
        <p:spPr>
          <a:xfrm>
            <a:off x="2886581" y="5402275"/>
            <a:ext cx="1098060"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机加工车间</a:t>
            </a:r>
          </a:p>
        </p:txBody>
      </p:sp>
      <p:sp>
        <p:nvSpPr>
          <p:cNvPr id="52" name="TextBox 51"/>
          <p:cNvSpPr txBox="1"/>
          <p:nvPr/>
        </p:nvSpPr>
        <p:spPr>
          <a:xfrm>
            <a:off x="5377995" y="3687763"/>
            <a:ext cx="2143140" cy="608020"/>
          </a:xfrm>
          <a:prstGeom prst="rect">
            <a:avLst/>
          </a:prstGeom>
          <a:noFill/>
        </p:spPr>
        <p:txBody>
          <a:bodyPr wrap="square" lIns="99220" tIns="49610" rIns="99220" bIns="49610" rtlCol="0">
            <a:spAutoFit/>
          </a:bodyPr>
          <a:lstStyle/>
          <a:p>
            <a:pPr algn="just"/>
            <a:r>
              <a:rPr lang="zh-TW" altLang="en-US" sz="1100" dirty="0">
                <a:solidFill>
                  <a:schemeClr val="bg1"/>
                </a:solidFill>
                <a:latin typeface="宋体" charset="-122"/>
              </a:rPr>
              <a:t> </a:t>
            </a:r>
            <a:r>
              <a:rPr lang="zh-CN" altLang="en-US" sz="1100" dirty="0">
                <a:solidFill>
                  <a:schemeClr val="bg1"/>
                </a:solidFill>
                <a:latin typeface="宋体" charset="-122"/>
              </a:rPr>
              <a:t>包装装配流水线</a:t>
            </a:r>
            <a:r>
              <a:rPr lang="en-US" altLang="zh-CN" sz="1100" dirty="0">
                <a:solidFill>
                  <a:schemeClr val="bg1"/>
                </a:solidFill>
                <a:latin typeface="宋体" charset="-122"/>
              </a:rPr>
              <a:t>6</a:t>
            </a:r>
            <a:r>
              <a:rPr lang="zh-CN" altLang="en-US" sz="1100" dirty="0">
                <a:solidFill>
                  <a:schemeClr val="bg1"/>
                </a:solidFill>
                <a:latin typeface="宋体" charset="-122"/>
              </a:rPr>
              <a:t>条，保证高效配合，精准装配，可靠包装，圆满完成订单任务。</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52"/>
          <p:cNvSpPr txBox="1"/>
          <p:nvPr/>
        </p:nvSpPr>
        <p:spPr>
          <a:xfrm>
            <a:off x="5357805" y="3330573"/>
            <a:ext cx="1995741"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自动化装配包装流水线</a:t>
            </a:r>
          </a:p>
        </p:txBody>
      </p:sp>
      <p:sp>
        <p:nvSpPr>
          <p:cNvPr id="54" name="TextBox 15"/>
          <p:cNvSpPr txBox="1"/>
          <p:nvPr/>
        </p:nvSpPr>
        <p:spPr>
          <a:xfrm>
            <a:off x="8001011" y="5616589"/>
            <a:ext cx="1944216" cy="777297"/>
          </a:xfrm>
          <a:prstGeom prst="rect">
            <a:avLst/>
          </a:prstGeom>
          <a:noFill/>
        </p:spPr>
        <p:txBody>
          <a:bodyPr wrap="square" lIns="99220" tIns="49610" rIns="99220" bIns="49610" rtlCol="0">
            <a:spAutoFit/>
          </a:bodyPr>
          <a:lstStyle/>
          <a:p>
            <a:pPr algn="just"/>
            <a:r>
              <a:rPr lang="zh-TW" altLang="en-US" sz="1100" dirty="0">
                <a:solidFill>
                  <a:schemeClr val="bg1"/>
                </a:solidFill>
                <a:latin typeface="宋体" charset="-122"/>
              </a:rPr>
              <a:t>   </a:t>
            </a:r>
            <a:r>
              <a:rPr lang="zh-CN" altLang="en-US" sz="1100" dirty="0">
                <a:solidFill>
                  <a:schemeClr val="bg1"/>
                </a:solidFill>
                <a:latin typeface="宋体" charset="-122"/>
              </a:rPr>
              <a:t>专业检测设备</a:t>
            </a:r>
            <a:r>
              <a:rPr lang="en-US" altLang="zh-CN" sz="1100" dirty="0">
                <a:solidFill>
                  <a:schemeClr val="bg1"/>
                </a:solidFill>
                <a:latin typeface="宋体" charset="-122"/>
              </a:rPr>
              <a:t>10</a:t>
            </a:r>
            <a:r>
              <a:rPr lang="zh-CN" altLang="en-US" sz="1100" dirty="0">
                <a:solidFill>
                  <a:schemeClr val="bg1"/>
                </a:solidFill>
                <a:latin typeface="宋体" charset="-122"/>
              </a:rPr>
              <a:t>台，高素质，高要求品质检测团队，一丝不苟，严格要求，保证从零件到成品，百分百合格。</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6"/>
          <p:cNvSpPr txBox="1"/>
          <p:nvPr/>
        </p:nvSpPr>
        <p:spPr>
          <a:xfrm>
            <a:off x="7999756" y="5330837"/>
            <a:ext cx="1277596"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专业检测设备</a:t>
            </a:r>
          </a:p>
        </p:txBody>
      </p:sp>
      <p:sp>
        <p:nvSpPr>
          <p:cNvPr id="56" name="TextBox 15"/>
          <p:cNvSpPr txBox="1"/>
          <p:nvPr/>
        </p:nvSpPr>
        <p:spPr>
          <a:xfrm>
            <a:off x="10501341" y="3687763"/>
            <a:ext cx="1944216" cy="777297"/>
          </a:xfrm>
          <a:prstGeom prst="rect">
            <a:avLst/>
          </a:prstGeom>
          <a:noFill/>
        </p:spPr>
        <p:txBody>
          <a:bodyPr wrap="square" lIns="99220" tIns="49610" rIns="99220" bIns="49610" rtlCol="0">
            <a:spAutoFit/>
          </a:bodyPr>
          <a:lstStyle/>
          <a:p>
            <a:pPr algn="just"/>
            <a:r>
              <a:rPr lang="zh-TW" altLang="en-US" sz="1100" dirty="0">
                <a:solidFill>
                  <a:schemeClr val="bg1"/>
                </a:solidFill>
                <a:latin typeface="宋体" charset="-122"/>
              </a:rPr>
              <a:t> </a:t>
            </a:r>
            <a:r>
              <a:rPr lang="zh-CN" altLang="en-US" sz="1100" dirty="0">
                <a:solidFill>
                  <a:schemeClr val="bg1"/>
                </a:solidFill>
                <a:latin typeface="宋体" charset="-122"/>
              </a:rPr>
              <a:t>花巨资订购的全自动仓储系统，保证零配件的准确仓储要求，大大节约了生产成本，是优质高效的有力保障。</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6"/>
          <p:cNvSpPr txBox="1"/>
          <p:nvPr/>
        </p:nvSpPr>
        <p:spPr>
          <a:xfrm>
            <a:off x="10501341" y="3330573"/>
            <a:ext cx="1457132"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自动化仓储系统</a:t>
            </a:r>
          </a:p>
        </p:txBody>
      </p:sp>
      <p:pic>
        <p:nvPicPr>
          <p:cNvPr id="58" name="Picture 26" descr="生产线-4-"/>
          <p:cNvPicPr>
            <a:picLocks noChangeAspect="1" noChangeArrowheads="1"/>
          </p:cNvPicPr>
          <p:nvPr/>
        </p:nvPicPr>
        <p:blipFill>
          <a:blip r:embed="rId4"/>
          <a:srcRect/>
          <a:stretch>
            <a:fillRect/>
          </a:stretch>
        </p:blipFill>
        <p:spPr bwMode="auto">
          <a:xfrm>
            <a:off x="2571723" y="3116259"/>
            <a:ext cx="2592000" cy="2070282"/>
          </a:xfrm>
          <a:prstGeom prst="rect">
            <a:avLst/>
          </a:prstGeom>
          <a:noFill/>
          <a:ln w="9525">
            <a:noFill/>
            <a:miter lim="800000"/>
            <a:headEnd/>
            <a:tailEnd/>
          </a:ln>
        </p:spPr>
      </p:pic>
      <p:pic>
        <p:nvPicPr>
          <p:cNvPr id="59" name="Picture 20" descr="办公区-2"/>
          <p:cNvPicPr>
            <a:picLocks noChangeAspect="1" noChangeArrowheads="1"/>
          </p:cNvPicPr>
          <p:nvPr/>
        </p:nvPicPr>
        <p:blipFill>
          <a:blip r:embed="rId5"/>
          <a:srcRect/>
          <a:stretch>
            <a:fillRect/>
          </a:stretch>
        </p:blipFill>
        <p:spPr bwMode="auto">
          <a:xfrm>
            <a:off x="0" y="5160947"/>
            <a:ext cx="2571723" cy="2071702"/>
          </a:xfrm>
          <a:prstGeom prst="rect">
            <a:avLst/>
          </a:prstGeom>
          <a:noFill/>
          <a:ln w="9525">
            <a:noFill/>
            <a:miter lim="800000"/>
            <a:headEnd/>
            <a:tailEnd/>
          </a:ln>
        </p:spPr>
      </p:pic>
      <p:pic>
        <p:nvPicPr>
          <p:cNvPr id="60" name="Picture 20" descr="生产线-1-"/>
          <p:cNvPicPr>
            <a:picLocks noChangeAspect="1" noChangeArrowheads="1"/>
          </p:cNvPicPr>
          <p:nvPr/>
        </p:nvPicPr>
        <p:blipFill>
          <a:blip r:embed="rId6"/>
          <a:srcRect/>
          <a:stretch>
            <a:fillRect/>
          </a:stretch>
        </p:blipFill>
        <p:spPr bwMode="auto">
          <a:xfrm>
            <a:off x="5143491" y="5160947"/>
            <a:ext cx="2571768" cy="2071703"/>
          </a:xfrm>
          <a:prstGeom prst="rect">
            <a:avLst/>
          </a:prstGeom>
          <a:noFill/>
          <a:ln w="9525">
            <a:noFill/>
            <a:miter lim="800000"/>
            <a:headEnd/>
            <a:tailEnd/>
          </a:ln>
        </p:spPr>
      </p:pic>
      <p:pic>
        <p:nvPicPr>
          <p:cNvPr id="61" name="Picture 28" descr="IMG_7405-"/>
          <p:cNvPicPr>
            <a:picLocks noChangeAspect="1" noChangeArrowheads="1"/>
          </p:cNvPicPr>
          <p:nvPr/>
        </p:nvPicPr>
        <p:blipFill>
          <a:blip r:embed="rId7"/>
          <a:srcRect/>
          <a:stretch>
            <a:fillRect/>
          </a:stretch>
        </p:blipFill>
        <p:spPr bwMode="auto">
          <a:xfrm>
            <a:off x="7715259" y="3116259"/>
            <a:ext cx="2571768" cy="2054121"/>
          </a:xfrm>
          <a:prstGeom prst="rect">
            <a:avLst/>
          </a:prstGeom>
          <a:noFill/>
          <a:ln w="9525">
            <a:noFill/>
            <a:miter lim="800000"/>
            <a:headEnd/>
            <a:tailEnd/>
          </a:ln>
        </p:spPr>
      </p:pic>
      <p:pic>
        <p:nvPicPr>
          <p:cNvPr id="62" name="Picture 17" descr="仓储系统"/>
          <p:cNvPicPr>
            <a:picLocks noChangeAspect="1" noChangeArrowheads="1"/>
          </p:cNvPicPr>
          <p:nvPr/>
        </p:nvPicPr>
        <p:blipFill>
          <a:blip r:embed="rId8"/>
          <a:srcRect/>
          <a:stretch>
            <a:fillRect/>
          </a:stretch>
        </p:blipFill>
        <p:spPr bwMode="auto">
          <a:xfrm>
            <a:off x="10287027" y="5160946"/>
            <a:ext cx="2571723" cy="2071703"/>
          </a:xfrm>
          <a:prstGeom prst="rect">
            <a:avLst/>
          </a:prstGeom>
          <a:noFill/>
          <a:ln w="9525">
            <a:noFill/>
            <a:miter lim="800000"/>
            <a:headEnd/>
            <a:tailEnd/>
          </a:ln>
        </p:spPr>
      </p:pic>
      <p:pic>
        <p:nvPicPr>
          <p:cNvPr id="64" name="图片 63" descr="QQ图片20170302163256.png"/>
          <p:cNvPicPr>
            <a:picLocks noChangeAspect="1"/>
          </p:cNvPicPr>
          <p:nvPr/>
        </p:nvPicPr>
        <p:blipFill>
          <a:blip r:embed="rId9"/>
          <a:stretch>
            <a:fillRect/>
          </a:stretch>
        </p:blipFill>
        <p:spPr>
          <a:xfrm>
            <a:off x="6858003" y="1044557"/>
            <a:ext cx="6000747" cy="1485900"/>
          </a:xfrm>
          <a:prstGeom prst="rect">
            <a:avLst/>
          </a:prstGeom>
        </p:spPr>
      </p:pic>
      <p:sp>
        <p:nvSpPr>
          <p:cNvPr id="65" name="矩形 64"/>
          <p:cNvSpPr/>
          <p:nvPr/>
        </p:nvSpPr>
        <p:spPr>
          <a:xfrm>
            <a:off x="6858003" y="901681"/>
            <a:ext cx="6000747" cy="214314"/>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00210166"/>
      </p:ext>
    </p:extLst>
  </p:cSld>
  <p:clrMapOvr>
    <a:masterClrMapping/>
  </p:clrMapOvr>
  <p:transition spd="slow" advClick="0" advTm="1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2000" fill="hold"/>
                                        <p:tgtEl>
                                          <p:spTgt spid="16">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16">
                                            <p:txEl>
                                              <p:pRg st="0" end="0"/>
                                            </p:txEl>
                                          </p:spTgt>
                                        </p:tgtEl>
                                      </p:cBhvr>
                                    </p:animEffect>
                                  </p:childTnLst>
                                </p:cTn>
                              </p:par>
                            </p:childTnLst>
                          </p:cTn>
                        </p:par>
                        <p:par>
                          <p:cTn id="10" fill="hold">
                            <p:stCondLst>
                              <p:cond delay="2000"/>
                            </p:stCondLst>
                            <p:childTnLst>
                              <p:par>
                                <p:cTn id="11" presetID="22" presetClass="entr" presetSubtype="8"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1000"/>
                                        <p:tgtEl>
                                          <p:spTgt spid="59"/>
                                        </p:tgtEl>
                                      </p:cBhvr>
                                    </p:animEffect>
                                  </p:childTnLst>
                                </p:cTn>
                              </p:par>
                            </p:childTnLst>
                          </p:cTn>
                        </p:par>
                        <p:par>
                          <p:cTn id="14" fill="hold">
                            <p:stCondLst>
                              <p:cond delay="3000"/>
                            </p:stCondLst>
                            <p:childTnLst>
                              <p:par>
                                <p:cTn id="15" presetID="12" presetClass="entr" presetSubtype="8"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1000"/>
                                        <p:tgtEl>
                                          <p:spTgt spid="36"/>
                                        </p:tgtEl>
                                        <p:attrNameLst>
                                          <p:attrName>ppt_x</p:attrName>
                                        </p:attrNameLst>
                                      </p:cBhvr>
                                      <p:tavLst>
                                        <p:tav tm="0">
                                          <p:val>
                                            <p:strVal val="#ppt_x-#ppt_w*1.125000"/>
                                          </p:val>
                                        </p:tav>
                                        <p:tav tm="100000">
                                          <p:val>
                                            <p:strVal val="#ppt_x"/>
                                          </p:val>
                                        </p:tav>
                                      </p:tavLst>
                                    </p:anim>
                                    <p:animEffect transition="in" filter="wipe(right)">
                                      <p:cBhvr>
                                        <p:cTn id="18" dur="1000"/>
                                        <p:tgtEl>
                                          <p:spTgt spid="36"/>
                                        </p:tgtEl>
                                      </p:cBhvr>
                                    </p:animEffect>
                                  </p:childTnLst>
                                </p:cTn>
                              </p:par>
                            </p:childTnLst>
                          </p:cTn>
                        </p:par>
                        <p:par>
                          <p:cTn id="19" fill="hold">
                            <p:stCondLst>
                              <p:cond delay="4000"/>
                            </p:stCondLst>
                            <p:childTnLst>
                              <p:par>
                                <p:cTn id="20" presetID="12" presetClass="entr" presetSubtype="8"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1000"/>
                                        <p:tgtEl>
                                          <p:spTgt spid="44"/>
                                        </p:tgtEl>
                                        <p:attrNameLst>
                                          <p:attrName>ppt_x</p:attrName>
                                        </p:attrNameLst>
                                      </p:cBhvr>
                                      <p:tavLst>
                                        <p:tav tm="0">
                                          <p:val>
                                            <p:strVal val="#ppt_x-#ppt_w*1.125000"/>
                                          </p:val>
                                        </p:tav>
                                        <p:tav tm="100000">
                                          <p:val>
                                            <p:strVal val="#ppt_x"/>
                                          </p:val>
                                        </p:tav>
                                      </p:tavLst>
                                    </p:anim>
                                    <p:animEffect transition="in" filter="wipe(right)">
                                      <p:cBhvr>
                                        <p:cTn id="23" dur="1000"/>
                                        <p:tgtEl>
                                          <p:spTgt spid="44"/>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left)">
                                      <p:cBhvr>
                                        <p:cTn id="27" dur="1000"/>
                                        <p:tgtEl>
                                          <p:spTgt spid="58"/>
                                        </p:tgtEl>
                                      </p:cBhvr>
                                    </p:animEffect>
                                  </p:childTnLst>
                                </p:cTn>
                              </p:par>
                            </p:childTnLst>
                          </p:cTn>
                        </p:par>
                        <p:par>
                          <p:cTn id="28" fill="hold">
                            <p:stCondLst>
                              <p:cond delay="6000"/>
                            </p:stCondLst>
                            <p:childTnLst>
                              <p:par>
                                <p:cTn id="29" presetID="1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1000"/>
                                        <p:tgtEl>
                                          <p:spTgt spid="40"/>
                                        </p:tgtEl>
                                        <p:attrNameLst>
                                          <p:attrName>ppt_x</p:attrName>
                                        </p:attrNameLst>
                                      </p:cBhvr>
                                      <p:tavLst>
                                        <p:tav tm="0">
                                          <p:val>
                                            <p:strVal val="#ppt_x-#ppt_w*1.125000"/>
                                          </p:val>
                                        </p:tav>
                                        <p:tav tm="100000">
                                          <p:val>
                                            <p:strVal val="#ppt_x"/>
                                          </p:val>
                                        </p:tav>
                                      </p:tavLst>
                                    </p:anim>
                                    <p:animEffect transition="in" filter="wipe(right)">
                                      <p:cBhvr>
                                        <p:cTn id="32" dur="1000"/>
                                        <p:tgtEl>
                                          <p:spTgt spid="40"/>
                                        </p:tgtEl>
                                      </p:cBhvr>
                                    </p:animEffect>
                                  </p:childTnLst>
                                </p:cTn>
                              </p:par>
                            </p:childTnLst>
                          </p:cTn>
                        </p:par>
                        <p:par>
                          <p:cTn id="33" fill="hold">
                            <p:stCondLst>
                              <p:cond delay="7000"/>
                            </p:stCondLst>
                            <p:childTnLst>
                              <p:par>
                                <p:cTn id="34" presetID="22" presetClass="entr" presetSubtype="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left)">
                                      <p:cBhvr>
                                        <p:cTn id="36" dur="1000"/>
                                        <p:tgtEl>
                                          <p:spTgt spid="60"/>
                                        </p:tgtEl>
                                      </p:cBhvr>
                                    </p:animEffect>
                                  </p:childTnLst>
                                </p:cTn>
                              </p:par>
                            </p:childTnLst>
                          </p:cTn>
                        </p:par>
                        <p:par>
                          <p:cTn id="37" fill="hold">
                            <p:stCondLst>
                              <p:cond delay="8000"/>
                            </p:stCondLst>
                            <p:childTnLst>
                              <p:par>
                                <p:cTn id="38" presetID="12" presetClass="entr" presetSubtype="8"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1000"/>
                                        <p:tgtEl>
                                          <p:spTgt spid="46"/>
                                        </p:tgtEl>
                                        <p:attrNameLst>
                                          <p:attrName>ppt_x</p:attrName>
                                        </p:attrNameLst>
                                      </p:cBhvr>
                                      <p:tavLst>
                                        <p:tav tm="0">
                                          <p:val>
                                            <p:strVal val="#ppt_x-#ppt_w*1.125000"/>
                                          </p:val>
                                        </p:tav>
                                        <p:tav tm="100000">
                                          <p:val>
                                            <p:strVal val="#ppt_x"/>
                                          </p:val>
                                        </p:tav>
                                      </p:tavLst>
                                    </p:anim>
                                    <p:animEffect transition="in" filter="wipe(right)">
                                      <p:cBhvr>
                                        <p:cTn id="41" dur="1000"/>
                                        <p:tgtEl>
                                          <p:spTgt spid="46"/>
                                        </p:tgtEl>
                                      </p:cBhvr>
                                    </p:animEffect>
                                  </p:childTnLst>
                                </p:cTn>
                              </p:par>
                            </p:childTnLst>
                          </p:cTn>
                        </p:par>
                        <p:par>
                          <p:cTn id="42" fill="hold">
                            <p:stCondLst>
                              <p:cond delay="9000"/>
                            </p:stCondLst>
                            <p:childTnLst>
                              <p:par>
                                <p:cTn id="43" presetID="22" presetClass="entr" presetSubtype="8" fill="hold"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1000"/>
                                        <p:tgtEl>
                                          <p:spTgt spid="61"/>
                                        </p:tgtEl>
                                      </p:cBhvr>
                                    </p:animEffect>
                                  </p:childTnLst>
                                </p:cTn>
                              </p:par>
                            </p:childTnLst>
                          </p:cTn>
                        </p:par>
                        <p:par>
                          <p:cTn id="46" fill="hold">
                            <p:stCondLst>
                              <p:cond delay="10000"/>
                            </p:stCondLst>
                            <p:childTnLst>
                              <p:par>
                                <p:cTn id="47" presetID="1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1000"/>
                                        <p:tgtEl>
                                          <p:spTgt spid="42"/>
                                        </p:tgtEl>
                                        <p:attrNameLst>
                                          <p:attrName>ppt_x</p:attrName>
                                        </p:attrNameLst>
                                      </p:cBhvr>
                                      <p:tavLst>
                                        <p:tav tm="0">
                                          <p:val>
                                            <p:strVal val="#ppt_x-#ppt_w*1.125000"/>
                                          </p:val>
                                        </p:tav>
                                        <p:tav tm="100000">
                                          <p:val>
                                            <p:strVal val="#ppt_x"/>
                                          </p:val>
                                        </p:tav>
                                      </p:tavLst>
                                    </p:anim>
                                    <p:animEffect transition="in" filter="wipe(right)">
                                      <p:cBhvr>
                                        <p:cTn id="50" dur="1000"/>
                                        <p:tgtEl>
                                          <p:spTgt spid="42"/>
                                        </p:tgtEl>
                                      </p:cBhvr>
                                    </p:animEffect>
                                  </p:childTnLst>
                                </p:cTn>
                              </p:par>
                            </p:childTnLst>
                          </p:cTn>
                        </p:par>
                        <p:par>
                          <p:cTn id="51" fill="hold">
                            <p:stCondLst>
                              <p:cond delay="11000"/>
                            </p:stCondLst>
                            <p:childTnLst>
                              <p:par>
                                <p:cTn id="52" presetID="22" presetClass="entr" presetSubtype="8" fill="hold" nodeType="after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wipe(left)">
                                      <p:cBhvr>
                                        <p:cTn id="54" dur="1000"/>
                                        <p:tgtEl>
                                          <p:spTgt spid="62"/>
                                        </p:tgtEl>
                                      </p:cBhvr>
                                    </p:animEffect>
                                  </p:childTnLst>
                                </p:cTn>
                              </p:par>
                            </p:childTnLst>
                          </p:cTn>
                        </p:par>
                        <p:par>
                          <p:cTn id="55" fill="hold">
                            <p:stCondLst>
                              <p:cond delay="12000"/>
                            </p:stCondLst>
                            <p:childTnLst>
                              <p:par>
                                <p:cTn id="56" presetID="17" presetClass="entr" presetSubtype="1" fill="hold" grpId="0" nodeType="afterEffect">
                                  <p:stCondLst>
                                    <p:cond delay="0"/>
                                  </p:stCondLst>
                                  <p:iterate type="lt">
                                    <p:tmPct val="40000"/>
                                  </p:iterate>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ppt_x</p:attrName>
                                        </p:attrNameLst>
                                      </p:cBhvr>
                                      <p:tavLst>
                                        <p:tav tm="0">
                                          <p:val>
                                            <p:strVal val="#ppt_x"/>
                                          </p:val>
                                        </p:tav>
                                        <p:tav tm="100000">
                                          <p:val>
                                            <p:strVal val="#ppt_x"/>
                                          </p:val>
                                        </p:tav>
                                      </p:tavLst>
                                    </p:anim>
                                    <p:anim calcmode="lin" valueType="num">
                                      <p:cBhvr>
                                        <p:cTn id="59" dur="500" fill="hold"/>
                                        <p:tgtEl>
                                          <p:spTgt spid="49"/>
                                        </p:tgtEl>
                                        <p:attrNameLst>
                                          <p:attrName>ppt_y</p:attrName>
                                        </p:attrNameLst>
                                      </p:cBhvr>
                                      <p:tavLst>
                                        <p:tav tm="0">
                                          <p:val>
                                            <p:strVal val="#ppt_y-#ppt_h/2"/>
                                          </p:val>
                                        </p:tav>
                                        <p:tav tm="100000">
                                          <p:val>
                                            <p:strVal val="#ppt_y"/>
                                          </p:val>
                                        </p:tav>
                                      </p:tavLst>
                                    </p:anim>
                                    <p:anim calcmode="lin" valueType="num">
                                      <p:cBhvr>
                                        <p:cTn id="60" dur="500" fill="hold"/>
                                        <p:tgtEl>
                                          <p:spTgt spid="49"/>
                                        </p:tgtEl>
                                        <p:attrNameLst>
                                          <p:attrName>ppt_w</p:attrName>
                                        </p:attrNameLst>
                                      </p:cBhvr>
                                      <p:tavLst>
                                        <p:tav tm="0">
                                          <p:val>
                                            <p:strVal val="#ppt_w"/>
                                          </p:val>
                                        </p:tav>
                                        <p:tav tm="100000">
                                          <p:val>
                                            <p:strVal val="#ppt_w"/>
                                          </p:val>
                                        </p:tav>
                                      </p:tavLst>
                                    </p:anim>
                                    <p:anim calcmode="lin" valueType="num">
                                      <p:cBhvr>
                                        <p:cTn id="61" dur="500" fill="hold"/>
                                        <p:tgtEl>
                                          <p:spTgt spid="49"/>
                                        </p:tgtEl>
                                        <p:attrNameLst>
                                          <p:attrName>ppt_h</p:attrName>
                                        </p:attrNameLst>
                                      </p:cBhvr>
                                      <p:tavLst>
                                        <p:tav tm="0">
                                          <p:val>
                                            <p:fltVal val="0"/>
                                          </p:val>
                                        </p:tav>
                                        <p:tav tm="100000">
                                          <p:val>
                                            <p:strVal val="#ppt_h"/>
                                          </p:val>
                                        </p:tav>
                                      </p:tavLst>
                                    </p:anim>
                                  </p:childTnLst>
                                </p:cTn>
                              </p:par>
                            </p:childTnLst>
                          </p:cTn>
                        </p:par>
                        <p:par>
                          <p:cTn id="62" fill="hold">
                            <p:stCondLst>
                              <p:cond delay="14100"/>
                            </p:stCondLst>
                            <p:childTnLst>
                              <p:par>
                                <p:cTn id="63" presetID="22" presetClass="entr" presetSubtype="8" fill="hold" grpId="0"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left)">
                                      <p:cBhvr>
                                        <p:cTn id="65" dur="1000"/>
                                        <p:tgtEl>
                                          <p:spTgt spid="48"/>
                                        </p:tgtEl>
                                      </p:cBhvr>
                                    </p:animEffect>
                                  </p:childTnLst>
                                </p:cTn>
                              </p:par>
                            </p:childTnLst>
                          </p:cTn>
                        </p:par>
                        <p:par>
                          <p:cTn id="66" fill="hold">
                            <p:stCondLst>
                              <p:cond delay="15100"/>
                            </p:stCondLst>
                            <p:childTnLst>
                              <p:par>
                                <p:cTn id="67" presetID="17" presetClass="entr" presetSubtype="1" fill="hold" grpId="0" nodeType="afterEffect">
                                  <p:stCondLst>
                                    <p:cond delay="0"/>
                                  </p:stCondLst>
                                  <p:iterate type="lt">
                                    <p:tmPct val="40000"/>
                                  </p:iterate>
                                  <p:childTnLst>
                                    <p:set>
                                      <p:cBhvr>
                                        <p:cTn id="68" dur="1" fill="hold">
                                          <p:stCondLst>
                                            <p:cond delay="0"/>
                                          </p:stCondLst>
                                        </p:cTn>
                                        <p:tgtEl>
                                          <p:spTgt spid="51"/>
                                        </p:tgtEl>
                                        <p:attrNameLst>
                                          <p:attrName>style.visibility</p:attrName>
                                        </p:attrNameLst>
                                      </p:cBhvr>
                                      <p:to>
                                        <p:strVal val="visible"/>
                                      </p:to>
                                    </p:set>
                                    <p:anim calcmode="lin" valueType="num">
                                      <p:cBhvr>
                                        <p:cTn id="69" dur="500" fill="hold"/>
                                        <p:tgtEl>
                                          <p:spTgt spid="51"/>
                                        </p:tgtEl>
                                        <p:attrNameLst>
                                          <p:attrName>ppt_x</p:attrName>
                                        </p:attrNameLst>
                                      </p:cBhvr>
                                      <p:tavLst>
                                        <p:tav tm="0">
                                          <p:val>
                                            <p:strVal val="#ppt_x"/>
                                          </p:val>
                                        </p:tav>
                                        <p:tav tm="100000">
                                          <p:val>
                                            <p:strVal val="#ppt_x"/>
                                          </p:val>
                                        </p:tav>
                                      </p:tavLst>
                                    </p:anim>
                                    <p:anim calcmode="lin" valueType="num">
                                      <p:cBhvr>
                                        <p:cTn id="70" dur="500" fill="hold"/>
                                        <p:tgtEl>
                                          <p:spTgt spid="51"/>
                                        </p:tgtEl>
                                        <p:attrNameLst>
                                          <p:attrName>ppt_y</p:attrName>
                                        </p:attrNameLst>
                                      </p:cBhvr>
                                      <p:tavLst>
                                        <p:tav tm="0">
                                          <p:val>
                                            <p:strVal val="#ppt_y-#ppt_h/2"/>
                                          </p:val>
                                        </p:tav>
                                        <p:tav tm="100000">
                                          <p:val>
                                            <p:strVal val="#ppt_y"/>
                                          </p:val>
                                        </p:tav>
                                      </p:tavLst>
                                    </p:anim>
                                    <p:anim calcmode="lin" valueType="num">
                                      <p:cBhvr>
                                        <p:cTn id="71" dur="500" fill="hold"/>
                                        <p:tgtEl>
                                          <p:spTgt spid="51"/>
                                        </p:tgtEl>
                                        <p:attrNameLst>
                                          <p:attrName>ppt_w</p:attrName>
                                        </p:attrNameLst>
                                      </p:cBhvr>
                                      <p:tavLst>
                                        <p:tav tm="0">
                                          <p:val>
                                            <p:strVal val="#ppt_w"/>
                                          </p:val>
                                        </p:tav>
                                        <p:tav tm="100000">
                                          <p:val>
                                            <p:strVal val="#ppt_w"/>
                                          </p:val>
                                        </p:tav>
                                      </p:tavLst>
                                    </p:anim>
                                    <p:anim calcmode="lin" valueType="num">
                                      <p:cBhvr>
                                        <p:cTn id="72" dur="500" fill="hold"/>
                                        <p:tgtEl>
                                          <p:spTgt spid="51"/>
                                        </p:tgtEl>
                                        <p:attrNameLst>
                                          <p:attrName>ppt_h</p:attrName>
                                        </p:attrNameLst>
                                      </p:cBhvr>
                                      <p:tavLst>
                                        <p:tav tm="0">
                                          <p:val>
                                            <p:fltVal val="0"/>
                                          </p:val>
                                        </p:tav>
                                        <p:tav tm="100000">
                                          <p:val>
                                            <p:strVal val="#ppt_h"/>
                                          </p:val>
                                        </p:tav>
                                      </p:tavLst>
                                    </p:anim>
                                  </p:childTnLst>
                                </p:cTn>
                              </p:par>
                            </p:childTnLst>
                          </p:cTn>
                        </p:par>
                        <p:par>
                          <p:cTn id="73" fill="hold">
                            <p:stCondLst>
                              <p:cond delay="164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1000"/>
                                        <p:tgtEl>
                                          <p:spTgt spid="50"/>
                                        </p:tgtEl>
                                      </p:cBhvr>
                                    </p:animEffect>
                                  </p:childTnLst>
                                </p:cTn>
                              </p:par>
                            </p:childTnLst>
                          </p:cTn>
                        </p:par>
                        <p:par>
                          <p:cTn id="77" fill="hold">
                            <p:stCondLst>
                              <p:cond delay="17400"/>
                            </p:stCondLst>
                            <p:childTnLst>
                              <p:par>
                                <p:cTn id="78" presetID="17" presetClass="entr" presetSubtype="1" fill="hold" nodeType="afterEffect">
                                  <p:stCondLst>
                                    <p:cond delay="0"/>
                                  </p:stCondLst>
                                  <p:iterate type="lt">
                                    <p:tmPct val="40000"/>
                                  </p:iterate>
                                  <p:childTnLst>
                                    <p:set>
                                      <p:cBhvr>
                                        <p:cTn id="79" dur="1" fill="hold">
                                          <p:stCondLst>
                                            <p:cond delay="0"/>
                                          </p:stCondLst>
                                        </p:cTn>
                                        <p:tgtEl>
                                          <p:spTgt spid="53"/>
                                        </p:tgtEl>
                                        <p:attrNameLst>
                                          <p:attrName>style.visibility</p:attrName>
                                        </p:attrNameLst>
                                      </p:cBhvr>
                                      <p:to>
                                        <p:strVal val="visible"/>
                                      </p:to>
                                    </p:set>
                                    <p:anim calcmode="lin" valueType="num">
                                      <p:cBhvr>
                                        <p:cTn id="80" dur="500" fill="hold"/>
                                        <p:tgtEl>
                                          <p:spTgt spid="53"/>
                                        </p:tgtEl>
                                        <p:attrNameLst>
                                          <p:attrName>ppt_x</p:attrName>
                                        </p:attrNameLst>
                                      </p:cBhvr>
                                      <p:tavLst>
                                        <p:tav tm="0">
                                          <p:val>
                                            <p:strVal val="#ppt_x"/>
                                          </p:val>
                                        </p:tav>
                                        <p:tav tm="100000">
                                          <p:val>
                                            <p:strVal val="#ppt_x"/>
                                          </p:val>
                                        </p:tav>
                                      </p:tavLst>
                                    </p:anim>
                                    <p:anim calcmode="lin" valueType="num">
                                      <p:cBhvr>
                                        <p:cTn id="81" dur="500" fill="hold"/>
                                        <p:tgtEl>
                                          <p:spTgt spid="53"/>
                                        </p:tgtEl>
                                        <p:attrNameLst>
                                          <p:attrName>ppt_y</p:attrName>
                                        </p:attrNameLst>
                                      </p:cBhvr>
                                      <p:tavLst>
                                        <p:tav tm="0">
                                          <p:val>
                                            <p:strVal val="#ppt_y-#ppt_h/2"/>
                                          </p:val>
                                        </p:tav>
                                        <p:tav tm="100000">
                                          <p:val>
                                            <p:strVal val="#ppt_y"/>
                                          </p:val>
                                        </p:tav>
                                      </p:tavLst>
                                    </p:anim>
                                    <p:anim calcmode="lin" valueType="num">
                                      <p:cBhvr>
                                        <p:cTn id="82" dur="500" fill="hold"/>
                                        <p:tgtEl>
                                          <p:spTgt spid="53"/>
                                        </p:tgtEl>
                                        <p:attrNameLst>
                                          <p:attrName>ppt_w</p:attrName>
                                        </p:attrNameLst>
                                      </p:cBhvr>
                                      <p:tavLst>
                                        <p:tav tm="0">
                                          <p:val>
                                            <p:strVal val="#ppt_w"/>
                                          </p:val>
                                        </p:tav>
                                        <p:tav tm="100000">
                                          <p:val>
                                            <p:strVal val="#ppt_w"/>
                                          </p:val>
                                        </p:tav>
                                      </p:tavLst>
                                    </p:anim>
                                    <p:anim calcmode="lin" valueType="num">
                                      <p:cBhvr>
                                        <p:cTn id="83" dur="500" fill="hold"/>
                                        <p:tgtEl>
                                          <p:spTgt spid="53"/>
                                        </p:tgtEl>
                                        <p:attrNameLst>
                                          <p:attrName>ppt_h</p:attrName>
                                        </p:attrNameLst>
                                      </p:cBhvr>
                                      <p:tavLst>
                                        <p:tav tm="0">
                                          <p:val>
                                            <p:fltVal val="0"/>
                                          </p:val>
                                        </p:tav>
                                        <p:tav tm="100000">
                                          <p:val>
                                            <p:strVal val="#ppt_h"/>
                                          </p:val>
                                        </p:tav>
                                      </p:tavLst>
                                    </p:anim>
                                  </p:childTnLst>
                                </p:cTn>
                              </p:par>
                            </p:childTnLst>
                          </p:cTn>
                        </p:par>
                        <p:par>
                          <p:cTn id="84" fill="hold">
                            <p:stCondLst>
                              <p:cond delay="19700"/>
                            </p:stCondLst>
                            <p:childTnLst>
                              <p:par>
                                <p:cTn id="85" presetID="22" presetClass="entr" presetSubtype="8"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wipe(left)">
                                      <p:cBhvr>
                                        <p:cTn id="87" dur="1000"/>
                                        <p:tgtEl>
                                          <p:spTgt spid="52"/>
                                        </p:tgtEl>
                                      </p:cBhvr>
                                    </p:animEffect>
                                  </p:childTnLst>
                                </p:cTn>
                              </p:par>
                            </p:childTnLst>
                          </p:cTn>
                        </p:par>
                        <p:par>
                          <p:cTn id="88" fill="hold">
                            <p:stCondLst>
                              <p:cond delay="20700"/>
                            </p:stCondLst>
                            <p:childTnLst>
                              <p:par>
                                <p:cTn id="89" presetID="17" presetClass="entr" presetSubtype="1" fill="hold" grpId="0" nodeType="afterEffect">
                                  <p:stCondLst>
                                    <p:cond delay="0"/>
                                  </p:stCondLst>
                                  <p:iterate type="lt">
                                    <p:tmPct val="40000"/>
                                  </p:iterate>
                                  <p:childTnLst>
                                    <p:set>
                                      <p:cBhvr>
                                        <p:cTn id="90" dur="1" fill="hold">
                                          <p:stCondLst>
                                            <p:cond delay="0"/>
                                          </p:stCondLst>
                                        </p:cTn>
                                        <p:tgtEl>
                                          <p:spTgt spid="55"/>
                                        </p:tgtEl>
                                        <p:attrNameLst>
                                          <p:attrName>style.visibility</p:attrName>
                                        </p:attrNameLst>
                                      </p:cBhvr>
                                      <p:to>
                                        <p:strVal val="visible"/>
                                      </p:to>
                                    </p:set>
                                    <p:anim calcmode="lin" valueType="num">
                                      <p:cBhvr>
                                        <p:cTn id="91" dur="500" fill="hold"/>
                                        <p:tgtEl>
                                          <p:spTgt spid="55"/>
                                        </p:tgtEl>
                                        <p:attrNameLst>
                                          <p:attrName>ppt_x</p:attrName>
                                        </p:attrNameLst>
                                      </p:cBhvr>
                                      <p:tavLst>
                                        <p:tav tm="0">
                                          <p:val>
                                            <p:strVal val="#ppt_x"/>
                                          </p:val>
                                        </p:tav>
                                        <p:tav tm="100000">
                                          <p:val>
                                            <p:strVal val="#ppt_x"/>
                                          </p:val>
                                        </p:tav>
                                      </p:tavLst>
                                    </p:anim>
                                    <p:anim calcmode="lin" valueType="num">
                                      <p:cBhvr>
                                        <p:cTn id="92" dur="500" fill="hold"/>
                                        <p:tgtEl>
                                          <p:spTgt spid="55"/>
                                        </p:tgtEl>
                                        <p:attrNameLst>
                                          <p:attrName>ppt_y</p:attrName>
                                        </p:attrNameLst>
                                      </p:cBhvr>
                                      <p:tavLst>
                                        <p:tav tm="0">
                                          <p:val>
                                            <p:strVal val="#ppt_y-#ppt_h/2"/>
                                          </p:val>
                                        </p:tav>
                                        <p:tav tm="100000">
                                          <p:val>
                                            <p:strVal val="#ppt_y"/>
                                          </p:val>
                                        </p:tav>
                                      </p:tavLst>
                                    </p:anim>
                                    <p:anim calcmode="lin" valueType="num">
                                      <p:cBhvr>
                                        <p:cTn id="93" dur="500" fill="hold"/>
                                        <p:tgtEl>
                                          <p:spTgt spid="55"/>
                                        </p:tgtEl>
                                        <p:attrNameLst>
                                          <p:attrName>ppt_w</p:attrName>
                                        </p:attrNameLst>
                                      </p:cBhvr>
                                      <p:tavLst>
                                        <p:tav tm="0">
                                          <p:val>
                                            <p:strVal val="#ppt_w"/>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childTnLst>
                                </p:cTn>
                              </p:par>
                            </p:childTnLst>
                          </p:cTn>
                        </p:par>
                        <p:par>
                          <p:cTn id="95" fill="hold">
                            <p:stCondLst>
                              <p:cond delay="22200"/>
                            </p:stCondLst>
                            <p:childTnLst>
                              <p:par>
                                <p:cTn id="96" presetID="22" presetClass="entr" presetSubtype="8" fill="hold" grpId="0"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wipe(left)">
                                      <p:cBhvr>
                                        <p:cTn id="98" dur="1000"/>
                                        <p:tgtEl>
                                          <p:spTgt spid="54"/>
                                        </p:tgtEl>
                                      </p:cBhvr>
                                    </p:animEffect>
                                  </p:childTnLst>
                                </p:cTn>
                              </p:par>
                            </p:childTnLst>
                          </p:cTn>
                        </p:par>
                        <p:par>
                          <p:cTn id="99" fill="hold">
                            <p:stCondLst>
                              <p:cond delay="23200"/>
                            </p:stCondLst>
                            <p:childTnLst>
                              <p:par>
                                <p:cTn id="100" presetID="17" presetClass="entr" presetSubtype="1" fill="hold" grpId="0" nodeType="afterEffect">
                                  <p:stCondLst>
                                    <p:cond delay="0"/>
                                  </p:stCondLst>
                                  <p:iterate type="lt">
                                    <p:tmPct val="40000"/>
                                  </p:iterate>
                                  <p:childTnLst>
                                    <p:set>
                                      <p:cBhvr>
                                        <p:cTn id="101" dur="1" fill="hold">
                                          <p:stCondLst>
                                            <p:cond delay="0"/>
                                          </p:stCondLst>
                                        </p:cTn>
                                        <p:tgtEl>
                                          <p:spTgt spid="57"/>
                                        </p:tgtEl>
                                        <p:attrNameLst>
                                          <p:attrName>style.visibility</p:attrName>
                                        </p:attrNameLst>
                                      </p:cBhvr>
                                      <p:to>
                                        <p:strVal val="visible"/>
                                      </p:to>
                                    </p:set>
                                    <p:anim calcmode="lin" valueType="num">
                                      <p:cBhvr>
                                        <p:cTn id="102" dur="500" fill="hold"/>
                                        <p:tgtEl>
                                          <p:spTgt spid="57"/>
                                        </p:tgtEl>
                                        <p:attrNameLst>
                                          <p:attrName>ppt_x</p:attrName>
                                        </p:attrNameLst>
                                      </p:cBhvr>
                                      <p:tavLst>
                                        <p:tav tm="0">
                                          <p:val>
                                            <p:strVal val="#ppt_x"/>
                                          </p:val>
                                        </p:tav>
                                        <p:tav tm="100000">
                                          <p:val>
                                            <p:strVal val="#ppt_x"/>
                                          </p:val>
                                        </p:tav>
                                      </p:tavLst>
                                    </p:anim>
                                    <p:anim calcmode="lin" valueType="num">
                                      <p:cBhvr>
                                        <p:cTn id="103" dur="500" fill="hold"/>
                                        <p:tgtEl>
                                          <p:spTgt spid="57"/>
                                        </p:tgtEl>
                                        <p:attrNameLst>
                                          <p:attrName>ppt_y</p:attrName>
                                        </p:attrNameLst>
                                      </p:cBhvr>
                                      <p:tavLst>
                                        <p:tav tm="0">
                                          <p:val>
                                            <p:strVal val="#ppt_y-#ppt_h/2"/>
                                          </p:val>
                                        </p:tav>
                                        <p:tav tm="100000">
                                          <p:val>
                                            <p:strVal val="#ppt_y"/>
                                          </p:val>
                                        </p:tav>
                                      </p:tavLst>
                                    </p:anim>
                                    <p:anim calcmode="lin" valueType="num">
                                      <p:cBhvr>
                                        <p:cTn id="104" dur="500" fill="hold"/>
                                        <p:tgtEl>
                                          <p:spTgt spid="57"/>
                                        </p:tgtEl>
                                        <p:attrNameLst>
                                          <p:attrName>ppt_w</p:attrName>
                                        </p:attrNameLst>
                                      </p:cBhvr>
                                      <p:tavLst>
                                        <p:tav tm="0">
                                          <p:val>
                                            <p:strVal val="#ppt_w"/>
                                          </p:val>
                                        </p:tav>
                                        <p:tav tm="100000">
                                          <p:val>
                                            <p:strVal val="#ppt_w"/>
                                          </p:val>
                                        </p:tav>
                                      </p:tavLst>
                                    </p:anim>
                                    <p:anim calcmode="lin" valueType="num">
                                      <p:cBhvr>
                                        <p:cTn id="105" dur="500" fill="hold"/>
                                        <p:tgtEl>
                                          <p:spTgt spid="57"/>
                                        </p:tgtEl>
                                        <p:attrNameLst>
                                          <p:attrName>ppt_h</p:attrName>
                                        </p:attrNameLst>
                                      </p:cBhvr>
                                      <p:tavLst>
                                        <p:tav tm="0">
                                          <p:val>
                                            <p:fltVal val="0"/>
                                          </p:val>
                                        </p:tav>
                                        <p:tav tm="100000">
                                          <p:val>
                                            <p:strVal val="#ppt_h"/>
                                          </p:val>
                                        </p:tav>
                                      </p:tavLst>
                                    </p:anim>
                                  </p:childTnLst>
                                </p:cTn>
                              </p:par>
                            </p:childTnLst>
                          </p:cTn>
                        </p:par>
                        <p:par>
                          <p:cTn id="106" fill="hold">
                            <p:stCondLst>
                              <p:cond delay="24900"/>
                            </p:stCondLst>
                            <p:childTnLst>
                              <p:par>
                                <p:cTn id="107" presetID="22" presetClass="entr" presetSubtype="8" fill="hold" grpId="0" nodeType="after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wipe(left)">
                                      <p:cBhvr>
                                        <p:cTn id="109" dur="1000"/>
                                        <p:tgtEl>
                                          <p:spTgt spid="56"/>
                                        </p:tgtEl>
                                      </p:cBhvr>
                                    </p:animEffect>
                                  </p:childTnLst>
                                </p:cTn>
                              </p:par>
                            </p:childTnLst>
                          </p:cTn>
                        </p:par>
                        <p:par>
                          <p:cTn id="110" fill="hold">
                            <p:stCondLst>
                              <p:cond delay="25900"/>
                            </p:stCondLst>
                            <p:childTnLst>
                              <p:par>
                                <p:cTn id="111" presetID="22" presetClass="entr" presetSubtype="8" fill="hold" grpId="0" nodeType="afterEffect">
                                  <p:stCondLst>
                                    <p:cond delay="0"/>
                                  </p:stCondLst>
                                  <p:childTnLst>
                                    <p:set>
                                      <p:cBhvr>
                                        <p:cTn id="112" dur="1" fill="hold">
                                          <p:stCondLst>
                                            <p:cond delay="0"/>
                                          </p:stCondLst>
                                        </p:cTn>
                                        <p:tgtEl>
                                          <p:spTgt spid="65"/>
                                        </p:tgtEl>
                                        <p:attrNameLst>
                                          <p:attrName>style.visibility</p:attrName>
                                        </p:attrNameLst>
                                      </p:cBhvr>
                                      <p:to>
                                        <p:strVal val="visible"/>
                                      </p:to>
                                    </p:set>
                                    <p:animEffect transition="in" filter="wipe(left)">
                                      <p:cBhvr>
                                        <p:cTn id="113" dur="1000"/>
                                        <p:tgtEl>
                                          <p:spTgt spid="65"/>
                                        </p:tgtEl>
                                      </p:cBhvr>
                                    </p:animEffect>
                                  </p:childTnLst>
                                </p:cTn>
                              </p:par>
                            </p:childTnLst>
                          </p:cTn>
                        </p:par>
                        <p:par>
                          <p:cTn id="114" fill="hold">
                            <p:stCondLst>
                              <p:cond delay="26900"/>
                            </p:stCondLst>
                            <p:childTnLst>
                              <p:par>
                                <p:cTn id="115" presetID="22" presetClass="entr" presetSubtype="8" fill="hold"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left)">
                                      <p:cBhvr>
                                        <p:cTn id="11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animBg="1"/>
      <p:bldP spid="42" grpId="0" animBg="1"/>
      <p:bldP spid="44" grpId="0" animBg="1"/>
      <p:bldP spid="46" grpId="0" animBg="1"/>
      <p:bldP spid="48" grpId="0"/>
      <p:bldP spid="49" grpId="0"/>
      <p:bldP spid="50" grpId="0"/>
      <p:bldP spid="51" grpId="0"/>
      <p:bldP spid="52" grpId="0"/>
      <p:bldP spid="54" grpId="0"/>
      <p:bldP spid="55" grpId="0"/>
      <p:bldP spid="56" grpId="0"/>
      <p:bldP spid="57" grpId="0"/>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8" descr="cnc2"/>
          <p:cNvPicPr>
            <a:picLocks noChangeAspect="1" noChangeArrowheads="1"/>
          </p:cNvPicPr>
          <p:nvPr/>
        </p:nvPicPr>
        <p:blipFill>
          <a:blip r:embed="rId3"/>
          <a:srcRect/>
          <a:stretch>
            <a:fillRect/>
          </a:stretch>
        </p:blipFill>
        <p:spPr bwMode="auto">
          <a:xfrm>
            <a:off x="3883158" y="4687894"/>
            <a:ext cx="9144064" cy="2859392"/>
          </a:xfrm>
          <a:prstGeom prst="rect">
            <a:avLst/>
          </a:prstGeom>
          <a:noFill/>
          <a:ln w="9525">
            <a:noFill/>
            <a:miter lim="800000"/>
            <a:headEnd/>
            <a:tailEnd/>
          </a:ln>
        </p:spPr>
      </p:pic>
      <p:sp>
        <p:nvSpPr>
          <p:cNvPr id="16" name="Content Placeholder 2"/>
          <p:cNvSpPr txBox="1">
            <a:spLocks/>
          </p:cNvSpPr>
          <p:nvPr/>
        </p:nvSpPr>
        <p:spPr>
          <a:xfrm>
            <a:off x="1857343" y="187301"/>
            <a:ext cx="2714644" cy="439420"/>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rPr>
              <a:t>公司生产介绍</a:t>
            </a:r>
            <a:r>
              <a:rPr lang="en-US" altLang="zh-CN"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rPr>
              <a:t>二</a:t>
            </a:r>
            <a:r>
              <a:rPr lang="en-US" altLang="zh-CN"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2400" dirty="0">
              <a:solidFill>
                <a:srgbClr val="00B369"/>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8" name="图片 37" descr="GREENlogo-01.png"/>
          <p:cNvPicPr>
            <a:picLocks noChangeAspect="1"/>
          </p:cNvPicPr>
          <p:nvPr/>
        </p:nvPicPr>
        <p:blipFill>
          <a:blip r:embed="rId4"/>
          <a:stretch>
            <a:fillRect/>
          </a:stretch>
        </p:blipFill>
        <p:spPr>
          <a:xfrm>
            <a:off x="142831" y="187301"/>
            <a:ext cx="1512905" cy="529790"/>
          </a:xfrm>
          <a:prstGeom prst="rect">
            <a:avLst/>
          </a:prstGeom>
        </p:spPr>
      </p:pic>
      <p:sp>
        <p:nvSpPr>
          <p:cNvPr id="39" name="矩形 38"/>
          <p:cNvSpPr/>
          <p:nvPr/>
        </p:nvSpPr>
        <p:spPr>
          <a:xfrm>
            <a:off x="0" y="687366"/>
            <a:ext cx="4286235" cy="36000"/>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Picture 13" descr="DSC00007"/>
          <p:cNvPicPr>
            <a:picLocks noChangeAspect="1" noChangeArrowheads="1"/>
          </p:cNvPicPr>
          <p:nvPr/>
        </p:nvPicPr>
        <p:blipFill>
          <a:blip r:embed="rId5" cstate="print"/>
          <a:srcRect/>
          <a:stretch>
            <a:fillRect/>
          </a:stretch>
        </p:blipFill>
        <p:spPr bwMode="auto">
          <a:xfrm>
            <a:off x="7000879" y="2759069"/>
            <a:ext cx="3091336" cy="2000263"/>
          </a:xfrm>
          <a:prstGeom prst="rect">
            <a:avLst/>
          </a:prstGeom>
          <a:noFill/>
          <a:ln w="9525">
            <a:noFill/>
            <a:miter lim="800000"/>
            <a:headEnd/>
            <a:tailEnd/>
          </a:ln>
        </p:spPr>
      </p:pic>
      <p:pic>
        <p:nvPicPr>
          <p:cNvPr id="29" name="Picture 21" descr="生产线-6-"/>
          <p:cNvPicPr>
            <a:picLocks noChangeAspect="1" noChangeArrowheads="1"/>
          </p:cNvPicPr>
          <p:nvPr/>
        </p:nvPicPr>
        <p:blipFill>
          <a:blip r:embed="rId6"/>
          <a:srcRect/>
          <a:stretch>
            <a:fillRect/>
          </a:stretch>
        </p:blipFill>
        <p:spPr bwMode="auto">
          <a:xfrm>
            <a:off x="10215589" y="2759069"/>
            <a:ext cx="2357454" cy="2000264"/>
          </a:xfrm>
          <a:prstGeom prst="rect">
            <a:avLst/>
          </a:prstGeom>
          <a:noFill/>
          <a:ln w="9525">
            <a:noFill/>
            <a:miter lim="800000"/>
            <a:headEnd/>
            <a:tailEnd/>
          </a:ln>
        </p:spPr>
      </p:pic>
      <p:pic>
        <p:nvPicPr>
          <p:cNvPr id="30" name="图片 29" descr="检验.jpg"/>
          <p:cNvPicPr>
            <a:picLocks noChangeAspect="1"/>
          </p:cNvPicPr>
          <p:nvPr/>
        </p:nvPicPr>
        <p:blipFill>
          <a:blip r:embed="rId7"/>
          <a:stretch>
            <a:fillRect/>
          </a:stretch>
        </p:blipFill>
        <p:spPr>
          <a:xfrm>
            <a:off x="10215589" y="687367"/>
            <a:ext cx="2357454" cy="1965199"/>
          </a:xfrm>
          <a:prstGeom prst="rect">
            <a:avLst/>
          </a:prstGeom>
        </p:spPr>
      </p:pic>
      <p:grpSp>
        <p:nvGrpSpPr>
          <p:cNvPr id="41" name="组合 40"/>
          <p:cNvGrpSpPr/>
          <p:nvPr/>
        </p:nvGrpSpPr>
        <p:grpSpPr>
          <a:xfrm>
            <a:off x="3643293" y="330177"/>
            <a:ext cx="9215457" cy="6902472"/>
            <a:chOff x="3643293" y="330177"/>
            <a:chExt cx="9215457" cy="6902472"/>
          </a:xfrm>
        </p:grpSpPr>
        <p:sp>
          <p:nvSpPr>
            <p:cNvPr id="31" name="矩形 30"/>
            <p:cNvSpPr/>
            <p:nvPr/>
          </p:nvSpPr>
          <p:spPr>
            <a:xfrm>
              <a:off x="3643293" y="4687894"/>
              <a:ext cx="271458" cy="2544755"/>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643293" y="4473581"/>
              <a:ext cx="3214710" cy="285752"/>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858003" y="2330441"/>
              <a:ext cx="3286148" cy="285752"/>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572251" y="2330441"/>
              <a:ext cx="285752" cy="2428892"/>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9858399" y="544491"/>
              <a:ext cx="285752" cy="1785950"/>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9858399" y="330177"/>
              <a:ext cx="3000351" cy="285752"/>
            </a:xfrm>
            <a:prstGeom prst="rect">
              <a:avLst/>
            </a:prstGeom>
            <a:solidFill>
              <a:srgbClr val="00B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TextBox 42"/>
          <p:cNvSpPr txBox="1"/>
          <p:nvPr/>
        </p:nvSpPr>
        <p:spPr>
          <a:xfrm>
            <a:off x="785773" y="1544623"/>
            <a:ext cx="5072098" cy="2031325"/>
          </a:xfrm>
          <a:prstGeom prst="rect">
            <a:avLst/>
          </a:prstGeom>
          <a:noFill/>
        </p:spPr>
        <p:txBody>
          <a:bodyPr wrap="square" rtlCol="0">
            <a:spAutoFit/>
          </a:bodyPr>
          <a:lstStyle/>
          <a:p>
            <a:r>
              <a:rPr lang="zh-CN" altLang="en-US" sz="1400" dirty="0">
                <a:latin typeface="微软雅黑" pitchFamily="34" charset="-122"/>
                <a:ea typeface="微软雅黑" pitchFamily="34" charset="-122"/>
              </a:rPr>
              <a:t>    全自动压铸机械，</a:t>
            </a:r>
            <a:r>
              <a:rPr lang="en-US" altLang="zh-CN" sz="1400" dirty="0">
                <a:latin typeface="微软雅黑" pitchFamily="34" charset="-122"/>
                <a:ea typeface="微软雅黑" pitchFamily="34" charset="-122"/>
              </a:rPr>
              <a:t>CNC</a:t>
            </a:r>
            <a:r>
              <a:rPr lang="zh-CN" altLang="en-US" sz="1400" dirty="0">
                <a:latin typeface="微软雅黑" pitchFamily="34" charset="-122"/>
                <a:ea typeface="微软雅黑" pitchFamily="34" charset="-122"/>
              </a:rPr>
              <a:t>数控机床，加工中心，各种现代化加工设备保证了产品的高品质。自动化流水装配包装线，大大提高了生产效率。</a:t>
            </a:r>
            <a:endParaRPr lang="en-US" altLang="zh-CN" sz="1400" dirty="0">
              <a:latin typeface="微软雅黑" pitchFamily="34" charset="-122"/>
              <a:ea typeface="微软雅黑" pitchFamily="34" charset="-122"/>
            </a:endParaRPr>
          </a:p>
          <a:p>
            <a:r>
              <a:rPr lang="zh-CN" altLang="en-US" sz="1400" dirty="0">
                <a:latin typeface="微软雅黑" pitchFamily="34" charset="-122"/>
                <a:ea typeface="微软雅黑" pitchFamily="34" charset="-122"/>
              </a:rPr>
              <a:t>     严格遵循</a:t>
            </a:r>
            <a:r>
              <a:rPr lang="en-US" altLang="zh-CN" sz="1400" dirty="0">
                <a:latin typeface="微软雅黑" pitchFamily="34" charset="-122"/>
                <a:ea typeface="微软雅黑" pitchFamily="34" charset="-122"/>
              </a:rPr>
              <a:t>ISO</a:t>
            </a:r>
            <a:r>
              <a:rPr lang="zh-CN" altLang="en-US" sz="1400" dirty="0">
                <a:latin typeface="微软雅黑" pitchFamily="34" charset="-122"/>
                <a:ea typeface="微软雅黑" pitchFamily="34" charset="-122"/>
              </a:rPr>
              <a:t>９００１</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２００</a:t>
            </a:r>
            <a:r>
              <a:rPr lang="en-US" altLang="zh-CN" sz="1400" dirty="0">
                <a:latin typeface="微软雅黑" pitchFamily="34" charset="-122"/>
                <a:ea typeface="微软雅黑" pitchFamily="34" charset="-122"/>
              </a:rPr>
              <a:t>8</a:t>
            </a:r>
            <a:r>
              <a:rPr lang="zh-CN" altLang="en-US" sz="1400" dirty="0">
                <a:latin typeface="微软雅黑" pitchFamily="34" charset="-122"/>
                <a:ea typeface="微软雅黑" pitchFamily="34" charset="-122"/>
              </a:rPr>
              <a:t>质量控制系统．所有的主要零件都是经过１００</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的全面检测，这就在最初阶段防止了次品的产生。</a:t>
            </a:r>
          </a:p>
          <a:p>
            <a:r>
              <a:rPr lang="zh-CN" altLang="en-US" sz="1400" dirty="0">
                <a:latin typeface="微软雅黑" pitchFamily="34" charset="-122"/>
                <a:ea typeface="微软雅黑" pitchFamily="34" charset="-122"/>
              </a:rPr>
              <a:t>     成品出货之前产品要根据工程制图和客户要求进行随意或全面检测，周期性的制定产品的寿命检测和安全检测等，从而使产品质量达到最高水平。</a:t>
            </a:r>
          </a:p>
        </p:txBody>
      </p:sp>
      <p:pic>
        <p:nvPicPr>
          <p:cNvPr id="47" name="Picture 12" descr="ISO证书-"/>
          <p:cNvPicPr>
            <a:picLocks noChangeAspect="1" noChangeArrowheads="1"/>
          </p:cNvPicPr>
          <p:nvPr/>
        </p:nvPicPr>
        <p:blipFill>
          <a:blip r:embed="rId8"/>
          <a:srcRect/>
          <a:stretch>
            <a:fillRect/>
          </a:stretch>
        </p:blipFill>
        <p:spPr bwMode="auto">
          <a:xfrm>
            <a:off x="785773" y="4473581"/>
            <a:ext cx="2390775" cy="2554287"/>
          </a:xfrm>
          <a:prstGeom prst="rect">
            <a:avLst/>
          </a:prstGeom>
          <a:noFill/>
          <a:ln w="9525">
            <a:noFill/>
            <a:miter lim="800000"/>
            <a:headEnd/>
            <a:tailEnd/>
          </a:ln>
          <a:effectLst>
            <a:outerShdw blurRad="50800" dist="88900" dir="1500000" algn="ctr" rotWithShape="0">
              <a:schemeClr val="bg1">
                <a:lumMod val="65000"/>
              </a:schemeClr>
            </a:outerShdw>
          </a:effectLst>
        </p:spPr>
      </p:pic>
      <p:sp>
        <p:nvSpPr>
          <p:cNvPr id="63" name="TextBox 62"/>
          <p:cNvSpPr txBox="1"/>
          <p:nvPr/>
        </p:nvSpPr>
        <p:spPr>
          <a:xfrm>
            <a:off x="785773" y="4044953"/>
            <a:ext cx="2643206" cy="338554"/>
          </a:xfrm>
          <a:prstGeom prst="rect">
            <a:avLst/>
          </a:prstGeom>
          <a:noFill/>
        </p:spPr>
        <p:txBody>
          <a:bodyPr wrap="square" rtlCol="0">
            <a:spAutoFit/>
          </a:bodyPr>
          <a:lstStyle/>
          <a:p>
            <a:r>
              <a:rPr lang="en-US" altLang="zh-CN" sz="1600" b="1" dirty="0">
                <a:solidFill>
                  <a:srgbClr val="006600"/>
                </a:solidFill>
                <a:latin typeface="微软雅黑" pitchFamily="34" charset="-122"/>
                <a:ea typeface="微软雅黑" pitchFamily="34" charset="-122"/>
              </a:rPr>
              <a:t>ISO</a:t>
            </a:r>
            <a:r>
              <a:rPr lang="zh-CN" altLang="en-US" sz="1600" b="1" dirty="0">
                <a:solidFill>
                  <a:srgbClr val="006600"/>
                </a:solidFill>
                <a:latin typeface="微软雅黑" pitchFamily="34" charset="-122"/>
                <a:ea typeface="微软雅黑" pitchFamily="34" charset="-122"/>
              </a:rPr>
              <a:t>９００１</a:t>
            </a:r>
            <a:r>
              <a:rPr lang="en-US" altLang="zh-CN" sz="1600" b="1" dirty="0">
                <a:solidFill>
                  <a:srgbClr val="006600"/>
                </a:solidFill>
                <a:latin typeface="微软雅黑" pitchFamily="34" charset="-122"/>
                <a:ea typeface="微软雅黑" pitchFamily="34" charset="-122"/>
              </a:rPr>
              <a:t>:</a:t>
            </a:r>
            <a:r>
              <a:rPr lang="zh-CN" altLang="en-US" sz="1600" b="1" dirty="0">
                <a:solidFill>
                  <a:srgbClr val="006600"/>
                </a:solidFill>
                <a:latin typeface="微软雅黑" pitchFamily="34" charset="-122"/>
                <a:ea typeface="微软雅黑" pitchFamily="34" charset="-122"/>
              </a:rPr>
              <a:t>２００</a:t>
            </a:r>
            <a:r>
              <a:rPr lang="en-US" altLang="zh-CN" sz="1600" b="1" dirty="0">
                <a:solidFill>
                  <a:srgbClr val="006600"/>
                </a:solidFill>
                <a:latin typeface="微软雅黑" pitchFamily="34" charset="-122"/>
                <a:ea typeface="微软雅黑" pitchFamily="34" charset="-122"/>
              </a:rPr>
              <a:t>8</a:t>
            </a:r>
            <a:r>
              <a:rPr lang="zh-CN" altLang="en-US" sz="1600" b="1" dirty="0">
                <a:solidFill>
                  <a:srgbClr val="006600"/>
                </a:solidFill>
                <a:latin typeface="微软雅黑" pitchFamily="34" charset="-122"/>
                <a:ea typeface="微软雅黑" pitchFamily="34" charset="-122"/>
              </a:rPr>
              <a:t>认证</a:t>
            </a:r>
            <a:endParaRPr lang="zh-CN" altLang="en-US" sz="1600" b="1" dirty="0">
              <a:solidFill>
                <a:srgbClr val="006600"/>
              </a:solidFill>
            </a:endParaRPr>
          </a:p>
        </p:txBody>
      </p:sp>
    </p:spTree>
    <p:extLst>
      <p:ext uri="{BB962C8B-B14F-4D97-AF65-F5344CB8AC3E}">
        <p14:creationId xmlns:p14="http://schemas.microsoft.com/office/powerpoint/2010/main" val="2300210166"/>
      </p:ext>
    </p:extLst>
  </p:cSld>
  <p:clrMapOvr>
    <a:masterClrMapping/>
  </p:clrMapOvr>
  <p:transition spd="slow" advClick="0" advTm="1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2000" fill="hold"/>
                                        <p:tgtEl>
                                          <p:spTgt spid="16">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16">
                                            <p:txEl>
                                              <p:pRg st="0" end="0"/>
                                            </p:txEl>
                                          </p:spTgt>
                                        </p:tgtEl>
                                      </p:cBhvr>
                                    </p:animEffect>
                                  </p:childTnLst>
                                </p:cTn>
                              </p:par>
                            </p:childTnLst>
                          </p:cTn>
                        </p:par>
                        <p:par>
                          <p:cTn id="10" fill="hold">
                            <p:stCondLst>
                              <p:cond delay="2000"/>
                            </p:stCondLst>
                            <p:childTnLst>
                              <p:par>
                                <p:cTn id="11" presetID="22" presetClass="entr" presetSubtype="2"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1000"/>
                                        <p:tgtEl>
                                          <p:spTgt spid="30"/>
                                        </p:tgtEl>
                                      </p:cBhvr>
                                    </p:animEffect>
                                  </p:childTnLst>
                                </p:cTn>
                              </p:par>
                            </p:childTnLst>
                          </p:cTn>
                        </p:par>
                        <p:par>
                          <p:cTn id="14" fill="hold">
                            <p:stCondLst>
                              <p:cond delay="3000"/>
                            </p:stCondLst>
                            <p:childTnLst>
                              <p:par>
                                <p:cTn id="15" presetID="22" presetClass="entr" presetSubtype="2"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right)">
                                      <p:cBhvr>
                                        <p:cTn id="17" dur="1000"/>
                                        <p:tgtEl>
                                          <p:spTgt spid="29"/>
                                        </p:tgtEl>
                                      </p:cBhvr>
                                    </p:animEffect>
                                  </p:childTnLst>
                                </p:cTn>
                              </p:par>
                            </p:childTnLst>
                          </p:cTn>
                        </p:par>
                        <p:par>
                          <p:cTn id="18" fill="hold">
                            <p:stCondLst>
                              <p:cond delay="4000"/>
                            </p:stCondLst>
                            <p:childTnLst>
                              <p:par>
                                <p:cTn id="19" presetID="22" presetClass="entr" presetSubtype="2"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right)">
                                      <p:cBhvr>
                                        <p:cTn id="21" dur="1000"/>
                                        <p:tgtEl>
                                          <p:spTgt spid="27"/>
                                        </p:tgtEl>
                                      </p:cBhvr>
                                    </p:animEffect>
                                  </p:childTnLst>
                                </p:cTn>
                              </p:par>
                            </p:childTnLst>
                          </p:cTn>
                        </p:par>
                        <p:par>
                          <p:cTn id="22" fill="hold">
                            <p:stCondLst>
                              <p:cond delay="5000"/>
                            </p:stCondLst>
                            <p:childTnLst>
                              <p:par>
                                <p:cTn id="23" presetID="22" presetClass="entr" presetSubtype="2"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2000"/>
                                        <p:tgtEl>
                                          <p:spTgt spid="28"/>
                                        </p:tgtEl>
                                      </p:cBhvr>
                                    </p:animEffect>
                                  </p:childTnLst>
                                </p:cTn>
                              </p:par>
                            </p:childTnLst>
                          </p:cTn>
                        </p:par>
                        <p:par>
                          <p:cTn id="26" fill="hold">
                            <p:stCondLst>
                              <p:cond delay="7000"/>
                            </p:stCondLst>
                            <p:childTnLst>
                              <p:par>
                                <p:cTn id="27" presetID="22" presetClass="entr" presetSubtype="2"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right)">
                                      <p:cBhvr>
                                        <p:cTn id="29" dur="1000"/>
                                        <p:tgtEl>
                                          <p:spTgt spid="41"/>
                                        </p:tgtEl>
                                      </p:cBhvr>
                                    </p:animEffect>
                                  </p:childTnLst>
                                </p:cTn>
                              </p:par>
                            </p:childTnLst>
                          </p:cTn>
                        </p:par>
                        <p:par>
                          <p:cTn id="30" fill="hold">
                            <p:stCondLst>
                              <p:cond delay="8000"/>
                            </p:stCondLst>
                            <p:childTnLst>
                              <p:par>
                                <p:cTn id="31" presetID="25" presetClass="entr" presetSubtype="0" fill="hold"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 calcmode="lin" valueType="num">
                                      <p:cBhvr>
                                        <p:cTn id="33" dur="500" decel="50000" fill="hold">
                                          <p:stCondLst>
                                            <p:cond delay="0"/>
                                          </p:stCondLst>
                                        </p:cTn>
                                        <p:tgtEl>
                                          <p:spTgt spid="43">
                                            <p:txEl>
                                              <p:pRg st="0" end="0"/>
                                            </p:tx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3">
                                            <p:txEl>
                                              <p:pRg st="0" end="0"/>
                                            </p:tx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3">
                                            <p:txEl>
                                              <p:pRg st="0" end="0"/>
                                            </p:txEl>
                                          </p:spTgt>
                                        </p:tgtEl>
                                        <p:attrNameLst>
                                          <p:attrName>ppt_w</p:attrName>
                                        </p:attrNameLst>
                                      </p:cBhvr>
                                      <p:tavLst>
                                        <p:tav tm="0">
                                          <p:val>
                                            <p:strVal val="#ppt_w*.05"/>
                                          </p:val>
                                        </p:tav>
                                        <p:tav tm="100000">
                                          <p:val>
                                            <p:strVal val="#ppt_w"/>
                                          </p:val>
                                        </p:tav>
                                      </p:tavLst>
                                    </p:anim>
                                    <p:anim calcmode="lin" valueType="num">
                                      <p:cBhvr>
                                        <p:cTn id="36" dur="1000" fill="hold"/>
                                        <p:tgtEl>
                                          <p:spTgt spid="43">
                                            <p:txEl>
                                              <p:pRg st="0" end="0"/>
                                            </p:tx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3">
                                            <p:txEl>
                                              <p:pRg st="0" end="0"/>
                                            </p:tx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3">
                                            <p:txEl>
                                              <p:pRg st="0" end="0"/>
                                            </p:tx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3">
                                            <p:txEl>
                                              <p:pRg st="0" end="0"/>
                                            </p:txEl>
                                          </p:spTgt>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3">
                                            <p:txEl>
                                              <p:pRg st="0" end="0"/>
                                            </p:txEl>
                                          </p:spTgt>
                                        </p:tgtEl>
                                      </p:cBhvr>
                                    </p:animEffect>
                                  </p:childTnLst>
                                </p:cTn>
                              </p:par>
                            </p:childTnLst>
                          </p:cTn>
                        </p:par>
                        <p:par>
                          <p:cTn id="41" fill="hold">
                            <p:stCondLst>
                              <p:cond delay="9000"/>
                            </p:stCondLst>
                            <p:childTnLst>
                              <p:par>
                                <p:cTn id="42" presetID="25" presetClass="entr" presetSubtype="0" fill="hold" nodeType="afterEffect">
                                  <p:stCondLst>
                                    <p:cond delay="0"/>
                                  </p:stCondLst>
                                  <p:childTnLst>
                                    <p:set>
                                      <p:cBhvr>
                                        <p:cTn id="43" dur="1" fill="hold">
                                          <p:stCondLst>
                                            <p:cond delay="0"/>
                                          </p:stCondLst>
                                        </p:cTn>
                                        <p:tgtEl>
                                          <p:spTgt spid="43">
                                            <p:txEl>
                                              <p:pRg st="1" end="1"/>
                                            </p:txEl>
                                          </p:spTgt>
                                        </p:tgtEl>
                                        <p:attrNameLst>
                                          <p:attrName>style.visibility</p:attrName>
                                        </p:attrNameLst>
                                      </p:cBhvr>
                                      <p:to>
                                        <p:strVal val="visible"/>
                                      </p:to>
                                    </p:set>
                                    <p:anim calcmode="lin" valueType="num">
                                      <p:cBhvr>
                                        <p:cTn id="44" dur="500" decel="50000" fill="hold">
                                          <p:stCondLst>
                                            <p:cond delay="0"/>
                                          </p:stCondLst>
                                        </p:cTn>
                                        <p:tgtEl>
                                          <p:spTgt spid="43">
                                            <p:txEl>
                                              <p:pRg st="1" end="1"/>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43">
                                            <p:txEl>
                                              <p:pRg st="1" end="1"/>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43">
                                            <p:txEl>
                                              <p:pRg st="1" end="1"/>
                                            </p:txEl>
                                          </p:spTgt>
                                        </p:tgtEl>
                                        <p:attrNameLst>
                                          <p:attrName>ppt_w</p:attrName>
                                        </p:attrNameLst>
                                      </p:cBhvr>
                                      <p:tavLst>
                                        <p:tav tm="0">
                                          <p:val>
                                            <p:strVal val="#ppt_w*.05"/>
                                          </p:val>
                                        </p:tav>
                                        <p:tav tm="100000">
                                          <p:val>
                                            <p:strVal val="#ppt_w"/>
                                          </p:val>
                                        </p:tav>
                                      </p:tavLst>
                                    </p:anim>
                                    <p:anim calcmode="lin" valueType="num">
                                      <p:cBhvr>
                                        <p:cTn id="47" dur="1000" fill="hold"/>
                                        <p:tgtEl>
                                          <p:spTgt spid="43">
                                            <p:txEl>
                                              <p:pRg st="1" end="1"/>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43">
                                            <p:txEl>
                                              <p:pRg st="1" end="1"/>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43">
                                            <p:txEl>
                                              <p:pRg st="1" end="1"/>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43">
                                            <p:txEl>
                                              <p:pRg st="1" end="1"/>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43">
                                            <p:txEl>
                                              <p:pRg st="1" end="1"/>
                                            </p:txEl>
                                          </p:spTgt>
                                        </p:tgtEl>
                                      </p:cBhvr>
                                    </p:animEffect>
                                  </p:childTnLst>
                                </p:cTn>
                              </p:par>
                            </p:childTnLst>
                          </p:cTn>
                        </p:par>
                        <p:par>
                          <p:cTn id="52" fill="hold">
                            <p:stCondLst>
                              <p:cond delay="10000"/>
                            </p:stCondLst>
                            <p:childTnLst>
                              <p:par>
                                <p:cTn id="53" presetID="25" presetClass="entr" presetSubtype="0" fill="hold" nodeType="afterEffect">
                                  <p:stCondLst>
                                    <p:cond delay="0"/>
                                  </p:stCondLst>
                                  <p:childTnLst>
                                    <p:set>
                                      <p:cBhvr>
                                        <p:cTn id="54" dur="1" fill="hold">
                                          <p:stCondLst>
                                            <p:cond delay="0"/>
                                          </p:stCondLst>
                                        </p:cTn>
                                        <p:tgtEl>
                                          <p:spTgt spid="43">
                                            <p:txEl>
                                              <p:pRg st="2" end="2"/>
                                            </p:txEl>
                                          </p:spTgt>
                                        </p:tgtEl>
                                        <p:attrNameLst>
                                          <p:attrName>style.visibility</p:attrName>
                                        </p:attrNameLst>
                                      </p:cBhvr>
                                      <p:to>
                                        <p:strVal val="visible"/>
                                      </p:to>
                                    </p:set>
                                    <p:anim calcmode="lin" valueType="num">
                                      <p:cBhvr>
                                        <p:cTn id="55" dur="500" decel="50000" fill="hold">
                                          <p:stCondLst>
                                            <p:cond delay="0"/>
                                          </p:stCondLst>
                                        </p:cTn>
                                        <p:tgtEl>
                                          <p:spTgt spid="43">
                                            <p:txEl>
                                              <p:pRg st="2" end="2"/>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3">
                                            <p:txEl>
                                              <p:pRg st="2" end="2"/>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3">
                                            <p:txEl>
                                              <p:pRg st="2" end="2"/>
                                            </p:txEl>
                                          </p:spTgt>
                                        </p:tgtEl>
                                        <p:attrNameLst>
                                          <p:attrName>ppt_w</p:attrName>
                                        </p:attrNameLst>
                                      </p:cBhvr>
                                      <p:tavLst>
                                        <p:tav tm="0">
                                          <p:val>
                                            <p:strVal val="#ppt_w*.05"/>
                                          </p:val>
                                        </p:tav>
                                        <p:tav tm="100000">
                                          <p:val>
                                            <p:strVal val="#ppt_w"/>
                                          </p:val>
                                        </p:tav>
                                      </p:tavLst>
                                    </p:anim>
                                    <p:anim calcmode="lin" valueType="num">
                                      <p:cBhvr>
                                        <p:cTn id="58" dur="1000" fill="hold"/>
                                        <p:tgtEl>
                                          <p:spTgt spid="43">
                                            <p:txEl>
                                              <p:pRg st="2" end="2"/>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3">
                                            <p:txEl>
                                              <p:pRg st="2" end="2"/>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3">
                                            <p:txEl>
                                              <p:pRg st="2" end="2"/>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3">
                                            <p:txEl>
                                              <p:pRg st="2" end="2"/>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3">
                                            <p:txEl>
                                              <p:pRg st="2" end="2"/>
                                            </p:txEl>
                                          </p:spTgt>
                                        </p:tgtEl>
                                      </p:cBhvr>
                                    </p:animEffect>
                                  </p:childTnLst>
                                </p:cTn>
                              </p:par>
                            </p:childTnLst>
                          </p:cTn>
                        </p:par>
                        <p:par>
                          <p:cTn id="63" fill="hold">
                            <p:stCondLst>
                              <p:cond delay="11000"/>
                            </p:stCondLst>
                            <p:childTnLst>
                              <p:par>
                                <p:cTn id="64" presetID="31" presetClass="entr" presetSubtype="0" fill="hold" grpId="0" nodeType="afterEffect">
                                  <p:stCondLst>
                                    <p:cond delay="0"/>
                                  </p:stCondLst>
                                  <p:iterate type="lt">
                                    <p:tmPct val="5000"/>
                                  </p:iterate>
                                  <p:childTnLst>
                                    <p:set>
                                      <p:cBhvr>
                                        <p:cTn id="65" dur="1" fill="hold">
                                          <p:stCondLst>
                                            <p:cond delay="0"/>
                                          </p:stCondLst>
                                        </p:cTn>
                                        <p:tgtEl>
                                          <p:spTgt spid="63"/>
                                        </p:tgtEl>
                                        <p:attrNameLst>
                                          <p:attrName>style.visibility</p:attrName>
                                        </p:attrNameLst>
                                      </p:cBhvr>
                                      <p:to>
                                        <p:strVal val="visible"/>
                                      </p:to>
                                    </p:set>
                                    <p:anim calcmode="lin" valueType="num">
                                      <p:cBhvr>
                                        <p:cTn id="66" dur="1000" fill="hold"/>
                                        <p:tgtEl>
                                          <p:spTgt spid="63"/>
                                        </p:tgtEl>
                                        <p:attrNameLst>
                                          <p:attrName>ppt_w</p:attrName>
                                        </p:attrNameLst>
                                      </p:cBhvr>
                                      <p:tavLst>
                                        <p:tav tm="0">
                                          <p:val>
                                            <p:fltVal val="0"/>
                                          </p:val>
                                        </p:tav>
                                        <p:tav tm="100000">
                                          <p:val>
                                            <p:strVal val="#ppt_w"/>
                                          </p:val>
                                        </p:tav>
                                      </p:tavLst>
                                    </p:anim>
                                    <p:anim calcmode="lin" valueType="num">
                                      <p:cBhvr>
                                        <p:cTn id="67" dur="1000" fill="hold"/>
                                        <p:tgtEl>
                                          <p:spTgt spid="63"/>
                                        </p:tgtEl>
                                        <p:attrNameLst>
                                          <p:attrName>ppt_h</p:attrName>
                                        </p:attrNameLst>
                                      </p:cBhvr>
                                      <p:tavLst>
                                        <p:tav tm="0">
                                          <p:val>
                                            <p:fltVal val="0"/>
                                          </p:val>
                                        </p:tav>
                                        <p:tav tm="100000">
                                          <p:val>
                                            <p:strVal val="#ppt_h"/>
                                          </p:val>
                                        </p:tav>
                                      </p:tavLst>
                                    </p:anim>
                                    <p:anim calcmode="lin" valueType="num">
                                      <p:cBhvr>
                                        <p:cTn id="68" dur="1000" fill="hold"/>
                                        <p:tgtEl>
                                          <p:spTgt spid="63"/>
                                        </p:tgtEl>
                                        <p:attrNameLst>
                                          <p:attrName>style.rotation</p:attrName>
                                        </p:attrNameLst>
                                      </p:cBhvr>
                                      <p:tavLst>
                                        <p:tav tm="0">
                                          <p:val>
                                            <p:fltVal val="90"/>
                                          </p:val>
                                        </p:tav>
                                        <p:tav tm="100000">
                                          <p:val>
                                            <p:fltVal val="0"/>
                                          </p:val>
                                        </p:tav>
                                      </p:tavLst>
                                    </p:anim>
                                    <p:animEffect transition="in" filter="fade">
                                      <p:cBhvr>
                                        <p:cTn id="69" dur="1000"/>
                                        <p:tgtEl>
                                          <p:spTgt spid="63"/>
                                        </p:tgtEl>
                                      </p:cBhvr>
                                    </p:animEffect>
                                  </p:childTnLst>
                                </p:cTn>
                              </p:par>
                              <p:par>
                                <p:cTn id="70" presetID="31" presetClass="entr" presetSubtype="0" fill="hold" nodeType="withEffect">
                                  <p:stCondLst>
                                    <p:cond delay="0"/>
                                  </p:stCondLst>
                                  <p:iterate type="lt">
                                    <p:tmPct val="5000"/>
                                  </p:iterate>
                                  <p:childTnLst>
                                    <p:set>
                                      <p:cBhvr>
                                        <p:cTn id="71" dur="1" fill="hold">
                                          <p:stCondLst>
                                            <p:cond delay="0"/>
                                          </p:stCondLst>
                                        </p:cTn>
                                        <p:tgtEl>
                                          <p:spTgt spid="47"/>
                                        </p:tgtEl>
                                        <p:attrNameLst>
                                          <p:attrName>style.visibility</p:attrName>
                                        </p:attrNameLst>
                                      </p:cBhvr>
                                      <p:to>
                                        <p:strVal val="visible"/>
                                      </p:to>
                                    </p:set>
                                    <p:anim calcmode="lin" valueType="num">
                                      <p:cBhvr>
                                        <p:cTn id="72" dur="1000" fill="hold"/>
                                        <p:tgtEl>
                                          <p:spTgt spid="47"/>
                                        </p:tgtEl>
                                        <p:attrNameLst>
                                          <p:attrName>ppt_w</p:attrName>
                                        </p:attrNameLst>
                                      </p:cBhvr>
                                      <p:tavLst>
                                        <p:tav tm="0">
                                          <p:val>
                                            <p:fltVal val="0"/>
                                          </p:val>
                                        </p:tav>
                                        <p:tav tm="100000">
                                          <p:val>
                                            <p:strVal val="#ppt_w"/>
                                          </p:val>
                                        </p:tav>
                                      </p:tavLst>
                                    </p:anim>
                                    <p:anim calcmode="lin" valueType="num">
                                      <p:cBhvr>
                                        <p:cTn id="73" dur="1000" fill="hold"/>
                                        <p:tgtEl>
                                          <p:spTgt spid="47"/>
                                        </p:tgtEl>
                                        <p:attrNameLst>
                                          <p:attrName>ppt_h</p:attrName>
                                        </p:attrNameLst>
                                      </p:cBhvr>
                                      <p:tavLst>
                                        <p:tav tm="0">
                                          <p:val>
                                            <p:fltVal val="0"/>
                                          </p:val>
                                        </p:tav>
                                        <p:tav tm="100000">
                                          <p:val>
                                            <p:strVal val="#ppt_h"/>
                                          </p:val>
                                        </p:tav>
                                      </p:tavLst>
                                    </p:anim>
                                    <p:anim calcmode="lin" valueType="num">
                                      <p:cBhvr>
                                        <p:cTn id="74" dur="1000" fill="hold"/>
                                        <p:tgtEl>
                                          <p:spTgt spid="47"/>
                                        </p:tgtEl>
                                        <p:attrNameLst>
                                          <p:attrName>style.rotation</p:attrName>
                                        </p:attrNameLst>
                                      </p:cBhvr>
                                      <p:tavLst>
                                        <p:tav tm="0">
                                          <p:val>
                                            <p:fltVal val="90"/>
                                          </p:val>
                                        </p:tav>
                                        <p:tav tm="100000">
                                          <p:val>
                                            <p:fltVal val="0"/>
                                          </p:val>
                                        </p:tav>
                                      </p:tavLst>
                                    </p:anim>
                                    <p:animEffect transition="in" filter="fade">
                                      <p:cBhvr>
                                        <p:cTn id="75"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40.pptx"/>
</p:tagLst>
</file>

<file path=ppt/theme/theme1.xml><?xml version="1.0" encoding="utf-8"?>
<a:theme xmlns:a="http://schemas.openxmlformats.org/drawingml/2006/main" name="1_自定义设计方案">
  <a:themeElements>
    <a:clrScheme name="自定义 296">
      <a:dk1>
        <a:sysClr val="windowText" lastClr="000000"/>
      </a:dk1>
      <a:lt1>
        <a:sysClr val="window" lastClr="FFFFFF"/>
      </a:lt1>
      <a:dk2>
        <a:srgbClr val="44546A"/>
      </a:dk2>
      <a:lt2>
        <a:srgbClr val="E7E6E6"/>
      </a:lt2>
      <a:accent1>
        <a:srgbClr val="E89E00"/>
      </a:accent1>
      <a:accent2>
        <a:srgbClr val="157DA8"/>
      </a:accent2>
      <a:accent3>
        <a:srgbClr val="E89E00"/>
      </a:accent3>
      <a:accent4>
        <a:srgbClr val="157DA8"/>
      </a:accent4>
      <a:accent5>
        <a:srgbClr val="E89E00"/>
      </a:accent5>
      <a:accent6>
        <a:srgbClr val="157DA8"/>
      </a:accent6>
      <a:hlink>
        <a:srgbClr val="E89E00"/>
      </a:hlink>
      <a:folHlink>
        <a:srgbClr val="157DA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1131</Words>
  <Application>Microsoft Office PowerPoint</Application>
  <PresentationFormat>自定义</PresentationFormat>
  <Paragraphs>116</Paragraphs>
  <Slides>12</Slides>
  <Notes>12</Notes>
  <HiddenSlides>0</HiddenSlides>
  <MMClips>2</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黑体</vt:lpstr>
      <vt:lpstr>Calibri</vt:lpstr>
      <vt:lpstr>微软雅黑</vt:lpstr>
      <vt:lpstr>Calibri Light</vt:lpstr>
      <vt:lpstr>宋体</vt:lpstr>
      <vt:lpstr>Arial</vt:lpstr>
      <vt:lpstr>方正正准黑简体</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2016-10-17T14:00:15Z</dcterms:created>
  <dcterms:modified xsi:type="dcterms:W3CDTF">2021-12-08T09:01:34Z</dcterms:modified>
</cp:coreProperties>
</file>